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  <p:sldMasterId id="2147483664" r:id="rId3"/>
  </p:sldMasterIdLst>
  <p:notesMasterIdLst>
    <p:notesMasterId r:id="rId57"/>
  </p:notesMasterIdLst>
  <p:sldIdLst>
    <p:sldId id="257" r:id="rId4"/>
    <p:sldId id="258" r:id="rId5"/>
    <p:sldId id="676" r:id="rId6"/>
    <p:sldId id="259" r:id="rId7"/>
    <p:sldId id="260" r:id="rId8"/>
    <p:sldId id="261" r:id="rId9"/>
    <p:sldId id="266" r:id="rId10"/>
    <p:sldId id="267" r:id="rId11"/>
    <p:sldId id="270" r:id="rId12"/>
    <p:sldId id="342" r:id="rId13"/>
    <p:sldId id="370" r:id="rId14"/>
    <p:sldId id="376" r:id="rId15"/>
    <p:sldId id="379" r:id="rId16"/>
    <p:sldId id="680" r:id="rId17"/>
    <p:sldId id="380" r:id="rId18"/>
    <p:sldId id="381" r:id="rId19"/>
    <p:sldId id="382" r:id="rId20"/>
    <p:sldId id="675" r:id="rId21"/>
    <p:sldId id="674" r:id="rId22"/>
    <p:sldId id="669" r:id="rId23"/>
    <p:sldId id="670" r:id="rId24"/>
    <p:sldId id="671" r:id="rId25"/>
    <p:sldId id="672" r:id="rId26"/>
    <p:sldId id="673" r:id="rId27"/>
    <p:sldId id="681" r:id="rId28"/>
    <p:sldId id="682" r:id="rId29"/>
    <p:sldId id="318" r:id="rId30"/>
    <p:sldId id="683" r:id="rId31"/>
    <p:sldId id="684" r:id="rId32"/>
    <p:sldId id="685" r:id="rId33"/>
    <p:sldId id="686" r:id="rId34"/>
    <p:sldId id="687" r:id="rId35"/>
    <p:sldId id="320" r:id="rId36"/>
    <p:sldId id="323" r:id="rId37"/>
    <p:sldId id="319" r:id="rId38"/>
    <p:sldId id="688" r:id="rId39"/>
    <p:sldId id="321" r:id="rId40"/>
    <p:sldId id="322" r:id="rId41"/>
    <p:sldId id="301" r:id="rId42"/>
    <p:sldId id="298" r:id="rId43"/>
    <p:sldId id="303" r:id="rId44"/>
    <p:sldId id="304" r:id="rId45"/>
    <p:sldId id="305" r:id="rId46"/>
    <p:sldId id="306" r:id="rId47"/>
    <p:sldId id="307" r:id="rId48"/>
    <p:sldId id="308" r:id="rId49"/>
    <p:sldId id="256" r:id="rId50"/>
    <p:sldId id="315" r:id="rId51"/>
    <p:sldId id="316" r:id="rId52"/>
    <p:sldId id="317" r:id="rId53"/>
    <p:sldId id="689" r:id="rId54"/>
    <p:sldId id="309" r:id="rId55"/>
    <p:sldId id="314" r:id="rId56"/>
  </p:sldIdLst>
  <p:sldSz cx="9144000" cy="5143500" type="screen16x9"/>
  <p:notesSz cx="6858000" cy="9144000"/>
  <p:embeddedFontLst>
    <p:embeddedFont>
      <p:font typeface="Abadi" panose="020B0604020104020204" pitchFamily="34" charset="0"/>
      <p:regular r:id="rId58"/>
    </p:embeddedFon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Calibri Light" panose="020F0302020204030204" pitchFamily="34" charset="0"/>
      <p:regular r:id="rId63"/>
      <p:italic r:id="rId64"/>
    </p:embeddedFont>
    <p:embeddedFont>
      <p:font typeface="Cambria Math" panose="02040503050406030204" pitchFamily="18" charset="0"/>
      <p:regular r:id="rId65"/>
    </p:embeddedFont>
    <p:embeddedFont>
      <p:font typeface="Lato" panose="020F0502020204030203" pitchFamily="34" charset="0"/>
      <p:regular r:id="rId66"/>
      <p:bold r:id="rId67"/>
      <p:italic r:id="rId68"/>
      <p:boldItalic r:id="rId69"/>
    </p:embeddedFont>
    <p:embeddedFont>
      <p:font typeface="Merriweather Sans" pitchFamily="2" charset="0"/>
      <p:regular r:id="rId70"/>
      <p:bold r:id="rId71"/>
      <p:italic r:id="rId72"/>
      <p:boldItalic r:id="rId73"/>
    </p:embeddedFont>
    <p:embeddedFont>
      <p:font typeface="Tenorite" panose="00000500000000000000" pitchFamily="2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9B9B"/>
    <a:srgbClr val="4285F4"/>
    <a:srgbClr val="1F386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97" autoAdjust="0"/>
    <p:restoredTop sz="94660"/>
  </p:normalViewPr>
  <p:slideViewPr>
    <p:cSldViewPr snapToGrid="0">
      <p:cViewPr varScale="1">
        <p:scale>
          <a:sx n="158" d="100"/>
          <a:sy n="158" d="100"/>
        </p:scale>
        <p:origin x="112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font" Target="fonts/font1.fntdata"/><Relationship Id="rId74" Type="http://schemas.openxmlformats.org/officeDocument/2006/relationships/font" Target="fonts/font17.fntdata"/><Relationship Id="rId79" Type="http://schemas.openxmlformats.org/officeDocument/2006/relationships/viewProps" Target="viewProps.xml"/><Relationship Id="rId5" Type="http://schemas.openxmlformats.org/officeDocument/2006/relationships/slide" Target="slides/slide2.xml"/><Relationship Id="rId61" Type="http://schemas.openxmlformats.org/officeDocument/2006/relationships/font" Target="fonts/font4.fntdata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77" Type="http://schemas.openxmlformats.org/officeDocument/2006/relationships/font" Target="fonts/font20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15.fntdata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font" Target="fonts/font16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19.fntdata"/><Relationship Id="rId7" Type="http://schemas.openxmlformats.org/officeDocument/2006/relationships/slide" Target="slides/slide4.xml"/><Relationship Id="rId71" Type="http://schemas.openxmlformats.org/officeDocument/2006/relationships/font" Target="fonts/font1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7b395fbcf2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" name="Google Shape;64;g27b395fbcf2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7b11e82693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7b11e82693_3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7b11e82693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7b11e82693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7b11e82693_3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7b11e82693_3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7b11e82693_3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7b11e82693_3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7b395fbcf2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7b395fbcf2_4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Three designs, copy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8993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7b395fbcf2_6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7b395fbcf2_6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7ac72a727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7ac72a727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7b395fbcf2_9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0" name="Google Shape;200;g27b395fbcf2_9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7b395fbcf2_9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</a:t>
            </a:r>
            <a:r>
              <a:rPr lang="en-US" dirty="0" err="1"/>
              <a:t>aws</a:t>
            </a:r>
            <a:endParaRPr dirty="0"/>
          </a:p>
        </p:txBody>
      </p:sp>
      <p:sp>
        <p:nvSpPr>
          <p:cNvPr id="225" name="Google Shape;225;g27b395fbcf2_9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7ac72a7272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27ac72a7272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practice, tests are time consuming and therefore nonadaptive algorithms are highly desired. Where by non-adaptive algorithm we mean that the tests are independent, that is, the decision of making a specific test does not involve the results of previous tests.</a:t>
            </a:r>
          </a:p>
          <a:p>
            <a:endParaRPr lang="en-US" dirty="0"/>
          </a:p>
          <a:p>
            <a:r>
              <a:rPr lang="en-US" dirty="0"/>
              <a:t>In the table we summarize the known lower and upper bound on the number of tests required to identify at most d defectives. And we can see the advantage of the random non-adaptive algorithms over the deterministic ones… this actually motivates our interest in non-adaptive random algorithms for GT.</a:t>
            </a:r>
          </a:p>
          <a:p>
            <a:endParaRPr lang="en-US" dirty="0"/>
          </a:p>
          <a:p>
            <a:r>
              <a:rPr lang="en-US" dirty="0"/>
              <a:t>Practically, the tests might take one-two days till getting the results, therefore, many studies including ours, focus their efforts on reducing the hidden constants in the O and omega notations.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5B8C8-99CD-409B-8629-9EE79B7105C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62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7b395fbcf2_9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27b395fbcf2_9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6025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7b11e8269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7b11e8269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7b11e82693_3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7b11e82693_3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additional layers, function 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A75F7-6FE2-D4C7-1E16-FE435F6FC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D326B-185B-BE7B-E06F-045F6D369C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70BA36-534D-AD81-98E5-1AC89B2B64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C9754B-311B-97B7-E057-B781AD4ED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A2A8D-2AFD-413E-94AC-F1D884104E89}" type="datetimeFigureOut">
              <a:rPr lang="en-IL" smtClean="0"/>
              <a:t>09/05/2023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F4345D-4492-5FAF-1462-57E63AF19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92D060-80F5-CFFA-655C-39A85191F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681C5-EDA9-4ACF-AD13-B0452713F77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71190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501D-5DB6-1359-8927-3E56853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A9F1B-97C0-B27C-1C66-235E345FF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C556E3-DAE1-F245-E534-34FF53526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6B83F4B6-CDC4-4128-9F81-F1CA1BBE4873}" type="datetimeFigureOut">
              <a:rPr lang="en-IL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09/05/2023</a:t>
            </a:fld>
            <a:endParaRPr lang="en-IL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3A9F9-6E03-ADF8-DEA5-1C3A7AA3E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IL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95C52B-D83F-AAF7-F044-B0144FE12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4FAECECE-67E0-4B50-AC82-3B880228471F}" type="slidenum">
              <a:rPr lang="en-IL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IL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56293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5620" y="841772"/>
            <a:ext cx="5322700" cy="1790700"/>
          </a:xfrm>
        </p:spPr>
        <p:txBody>
          <a:bodyPr anchor="b">
            <a:noAutofit/>
          </a:bodyPr>
          <a:lstStyle>
            <a:lvl1pPr algn="l">
              <a:defRPr sz="45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5620" y="2701529"/>
            <a:ext cx="7125380" cy="605006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3429000"/>
            <a:ext cx="9144000" cy="171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437809" y="3720022"/>
            <a:ext cx="1163411" cy="1163411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3428999"/>
            <a:ext cx="838881" cy="838881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4304619"/>
            <a:ext cx="838881" cy="838881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6198321" y="-2565"/>
            <a:ext cx="2945680" cy="2373767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875620" cy="875620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8268381" y="3435531"/>
            <a:ext cx="875620" cy="1707969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7621746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620" y="285750"/>
            <a:ext cx="7334387" cy="994172"/>
          </a:xfrm>
        </p:spPr>
        <p:txBody>
          <a:bodyPr anchor="b">
            <a:no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20" y="1513101"/>
            <a:ext cx="7334387" cy="2525111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342900" indent="0">
              <a:buNone/>
              <a:defRPr>
                <a:latin typeface="+mn-lt"/>
              </a:defRPr>
            </a:lvl2pPr>
            <a:lvl3pPr marL="685800" indent="0">
              <a:buNone/>
              <a:defRPr>
                <a:latin typeface="+mn-lt"/>
              </a:defRPr>
            </a:lvl3pPr>
            <a:lvl4pPr marL="1028700" indent="0">
              <a:buNone/>
              <a:defRPr>
                <a:latin typeface="+mn-lt"/>
              </a:defRPr>
            </a:lvl4pPr>
            <a:lvl5pPr marL="13716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6435672" y="1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6435672" y="2435172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700392" cy="700392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6061569" y="4193178"/>
            <a:ext cx="1179285" cy="950323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fld id="{45B08281-154C-4FEF-A6DF-18BA3AC0F374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958" y="4767263"/>
            <a:ext cx="1243292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9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981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1714502"/>
            <a:ext cx="9156617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6448289" y="2435172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700392" cy="700392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7758076" y="328574"/>
            <a:ext cx="1714499" cy="105735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620" y="285750"/>
            <a:ext cx="7334387" cy="994172"/>
          </a:xfrm>
        </p:spPr>
        <p:txBody>
          <a:bodyPr anchor="b">
            <a:no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5620" y="1989876"/>
            <a:ext cx="7334387" cy="2577362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04D857D4-BD7E-4A06-844B-AAD504F1114F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54738" y="4767263"/>
            <a:ext cx="1203512" cy="273844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7472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6019118" cy="51435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5621" y="794550"/>
            <a:ext cx="4684434" cy="1790700"/>
          </a:xfrm>
        </p:spPr>
        <p:txBody>
          <a:bodyPr anchor="b">
            <a:noAutofit/>
          </a:bodyPr>
          <a:lstStyle>
            <a:lvl1pPr algn="l">
              <a:defRPr sz="45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5621" y="2654307"/>
            <a:ext cx="4684434" cy="1054576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6214897" y="1655396"/>
            <a:ext cx="2274263" cy="1832708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6435672" y="1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6435672" y="2435172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8008126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620" y="285750"/>
            <a:ext cx="7334387" cy="994172"/>
          </a:xfrm>
        </p:spPr>
        <p:txBody>
          <a:bodyPr anchor="b">
            <a:no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20" y="1565671"/>
            <a:ext cx="7334387" cy="2525111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342900" indent="0">
              <a:buNone/>
              <a:defRPr>
                <a:latin typeface="+mn-lt"/>
              </a:defRPr>
            </a:lvl2pPr>
            <a:lvl3pPr marL="685800" indent="0">
              <a:buNone/>
              <a:defRPr>
                <a:latin typeface="+mn-lt"/>
              </a:defRPr>
            </a:lvl3pPr>
            <a:lvl4pPr marL="1028700" indent="0">
              <a:buNone/>
              <a:defRPr>
                <a:latin typeface="+mn-lt"/>
              </a:defRPr>
            </a:lvl4pPr>
            <a:lvl5pPr marL="13716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6435672" y="1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2435172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4767263"/>
            <a:ext cx="1275764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900">
                <a:solidFill>
                  <a:schemeClr val="accent2"/>
                </a:solidFill>
                <a:latin typeface="+mn-lt"/>
              </a:defRPr>
            </a:lvl1pPr>
          </a:lstStyle>
          <a:p>
            <a:fld id="{916AFA50-87A4-4E99-B112-8C6B1DFB84B2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958" y="4767263"/>
            <a:ext cx="1243292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88678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8079197" y="114481"/>
            <a:ext cx="1179285" cy="950323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620" y="285750"/>
            <a:ext cx="7334387" cy="994172"/>
          </a:xfrm>
        </p:spPr>
        <p:txBody>
          <a:bodyPr anchor="b">
            <a:no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20" y="1565673"/>
            <a:ext cx="7334387" cy="2525110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342900" indent="0">
              <a:buNone/>
              <a:defRPr>
                <a:latin typeface="+mn-lt"/>
              </a:defRPr>
            </a:lvl2pPr>
            <a:lvl3pPr marL="685800" indent="0">
              <a:buNone/>
              <a:defRPr>
                <a:latin typeface="+mn-lt"/>
              </a:defRPr>
            </a:lvl3pPr>
            <a:lvl4pPr marL="1028700" indent="0">
              <a:buNone/>
              <a:defRPr>
                <a:latin typeface="+mn-lt"/>
              </a:defRPr>
            </a:lvl4pPr>
            <a:lvl5pPr marL="13716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4767263"/>
            <a:ext cx="1275764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fld id="{6B3905CA-BF0F-4A1B-AA0D-85E42F5D5A85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958" y="4767263"/>
            <a:ext cx="1243292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670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041" y="1263254"/>
            <a:ext cx="6445919" cy="2107845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34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5750" y="389554"/>
            <a:ext cx="1023223" cy="820891"/>
          </a:xfrm>
        </p:spPr>
        <p:txBody>
          <a:bodyPr>
            <a:noAutofit/>
          </a:bodyPr>
          <a:lstStyle>
            <a:lvl1pPr marL="0" indent="0" algn="ctr">
              <a:buNone/>
              <a:defRPr sz="17925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3429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685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0287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61360" y="3370660"/>
            <a:ext cx="2633663" cy="509588"/>
          </a:xfrm>
        </p:spPr>
        <p:txBody>
          <a:bodyPr>
            <a:noAutofit/>
          </a:bodyPr>
          <a:lstStyle>
            <a:lvl1pPr marL="0" indent="0" algn="r">
              <a:buNone/>
              <a:defRPr sz="1500">
                <a:solidFill>
                  <a:schemeClr val="bg1"/>
                </a:solidFill>
                <a:latin typeface="+mn-lt"/>
              </a:defRPr>
            </a:lvl1pPr>
            <a:lvl2pPr marL="342900" indent="0" algn="r">
              <a:buNone/>
              <a:defRPr sz="1350">
                <a:solidFill>
                  <a:schemeClr val="bg1"/>
                </a:solidFill>
                <a:latin typeface="Tenorite" pitchFamily="2" charset="0"/>
              </a:defRPr>
            </a:lvl2pPr>
            <a:lvl3pPr marL="685800" indent="0" algn="r">
              <a:buNone/>
              <a:defRPr sz="1200">
                <a:solidFill>
                  <a:schemeClr val="bg1"/>
                </a:solidFill>
                <a:latin typeface="Tenorite" pitchFamily="2" charset="0"/>
              </a:defRPr>
            </a:lvl3pPr>
            <a:lvl4pPr marL="1028700" indent="0" algn="r">
              <a:buNone/>
              <a:defRPr sz="1050">
                <a:solidFill>
                  <a:schemeClr val="bg1"/>
                </a:solidFill>
                <a:latin typeface="Tenorite" pitchFamily="2" charset="0"/>
              </a:defRPr>
            </a:lvl4pPr>
            <a:lvl5pPr marL="1371600" indent="0" algn="r">
              <a:buNone/>
              <a:defRPr sz="105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56828" y="2549769"/>
            <a:ext cx="1023223" cy="820891"/>
          </a:xfrm>
        </p:spPr>
        <p:txBody>
          <a:bodyPr>
            <a:noAutofit/>
          </a:bodyPr>
          <a:lstStyle>
            <a:lvl1pPr marL="0" indent="0" algn="ctr">
              <a:buNone/>
              <a:defRPr sz="17925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3429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685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0287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D3DA9A77-60C0-4BB8-898D-2828EE4073AD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108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248"/>
            <a:ext cx="7392759" cy="51447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22" y="285750"/>
            <a:ext cx="6301218" cy="994172"/>
          </a:xfrm>
        </p:spPr>
        <p:txBody>
          <a:bodyPr lIns="0" anchor="b">
            <a:no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2822" y="1670818"/>
            <a:ext cx="900281" cy="900932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92514" y="1819800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92513" y="2108734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21860" y="1670818"/>
            <a:ext cx="900281" cy="900932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3113" y="1816924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53112" y="2105858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2822" y="3190705"/>
            <a:ext cx="900281" cy="900932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92514" y="3374095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92513" y="3663029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121860" y="3190705"/>
            <a:ext cx="900281" cy="900932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3113" y="3374095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53112" y="3663029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5751" y="4767263"/>
            <a:ext cx="1177352" cy="273844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C1F30CD5-42B1-4614-9F46-5D29928CC2DB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53330" y="4767263"/>
            <a:ext cx="3086100" cy="273844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49251" y="4767263"/>
            <a:ext cx="875621" cy="273844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7124955" y="266558"/>
            <a:ext cx="1411231" cy="875620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8149828" y="1409983"/>
            <a:ext cx="994172" cy="994172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8268380" y="-1248"/>
            <a:ext cx="875621" cy="141123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7750568" y="2053314"/>
            <a:ext cx="1035623" cy="10356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8000574" y="4000074"/>
            <a:ext cx="1411231" cy="875620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7392760" y="2738629"/>
            <a:ext cx="994172" cy="994172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7392760" y="3732270"/>
            <a:ext cx="875621" cy="141123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4642806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22" y="285750"/>
            <a:ext cx="8008607" cy="994172"/>
          </a:xfrm>
        </p:spPr>
        <p:txBody>
          <a:bodyPr lIns="0" anchor="b">
            <a:no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2822" y="1551551"/>
            <a:ext cx="678740" cy="679231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2823" y="2245909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2822" y="2534843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662048" y="1551551"/>
            <a:ext cx="678740" cy="679231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662049" y="2245909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62048" y="2534843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761276" y="1551551"/>
            <a:ext cx="678740" cy="679231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761276" y="2245909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761276" y="2534843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860502" y="1551551"/>
            <a:ext cx="678740" cy="679231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60502" y="2245909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60502" y="2534843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562822" y="3088914"/>
            <a:ext cx="678740" cy="679231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62823" y="3783271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62822" y="4072206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662048" y="3088914"/>
            <a:ext cx="678740" cy="679231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662049" y="3783271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662048" y="4072206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61276" y="3088914"/>
            <a:ext cx="678740" cy="679231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61276" y="3783271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761276" y="4072206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860502" y="3088914"/>
            <a:ext cx="678740" cy="679231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860502" y="3783271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860502" y="4072206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EE6020E3-D95B-4E55-964F-4B1A98BDAA6F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7766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6435672" y="1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2435172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620" y="285750"/>
            <a:ext cx="7334387" cy="994172"/>
          </a:xfrm>
        </p:spPr>
        <p:txBody>
          <a:bodyPr anchor="b">
            <a:noAutofit/>
          </a:bodyPr>
          <a:lstStyle>
            <a:lvl1pPr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20" y="1565671"/>
            <a:ext cx="7334387" cy="2525111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6858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0287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3716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4767263"/>
            <a:ext cx="1275764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fld id="{AE46C21D-EBB5-4F3D-B06D-166777189317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9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958" y="4767263"/>
            <a:ext cx="1243292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9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7062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620" y="285750"/>
            <a:ext cx="7334387" cy="994172"/>
          </a:xfrm>
        </p:spPr>
        <p:txBody>
          <a:bodyPr anchor="b">
            <a:no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20" y="1896153"/>
            <a:ext cx="3497580" cy="2121460"/>
          </a:xfrm>
        </p:spPr>
        <p:txBody>
          <a:bodyPr>
            <a:noAutofit/>
          </a:bodyPr>
          <a:lstStyle>
            <a:lvl1pPr marL="0" indent="0">
              <a:buNone/>
              <a:defRPr sz="1500">
                <a:latin typeface="+mn-lt"/>
              </a:defRPr>
            </a:lvl1pPr>
            <a:lvl2pPr marL="342900" indent="0">
              <a:buNone/>
              <a:defRPr sz="1350">
                <a:latin typeface="+mn-lt"/>
              </a:defRPr>
            </a:lvl2pPr>
            <a:lvl3pPr marL="685800" indent="0">
              <a:buNone/>
              <a:defRPr sz="1200">
                <a:latin typeface="+mn-lt"/>
              </a:defRPr>
            </a:lvl3pPr>
            <a:lvl4pPr marL="1028700" indent="0">
              <a:buNone/>
              <a:defRPr sz="1050">
                <a:latin typeface="+mn-lt"/>
              </a:defRPr>
            </a:lvl4pPr>
            <a:lvl5pPr marL="1371600" indent="0">
              <a:buNone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6435672" y="1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6435672" y="2435172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700392" cy="700392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6061569" y="4193178"/>
            <a:ext cx="1179285" cy="950323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fld id="{1DFFEA26-EB1D-498C-95CD-1ECE586790AA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958" y="4767263"/>
            <a:ext cx="1243292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9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12426" y="1896153"/>
            <a:ext cx="3497580" cy="2121460"/>
          </a:xfrm>
        </p:spPr>
        <p:txBody>
          <a:bodyPr>
            <a:noAutofit/>
          </a:bodyPr>
          <a:lstStyle>
            <a:lvl1pPr marL="0" indent="0">
              <a:buNone/>
              <a:defRPr sz="1500">
                <a:latin typeface="+mn-lt"/>
              </a:defRPr>
            </a:lvl1pPr>
            <a:lvl2pPr marL="342900" indent="0">
              <a:buNone/>
              <a:defRPr sz="1350">
                <a:latin typeface="+mn-lt"/>
              </a:defRPr>
            </a:lvl2pPr>
            <a:lvl3pPr marL="685800" indent="0">
              <a:buNone/>
              <a:defRPr sz="1200">
                <a:latin typeface="+mn-lt"/>
              </a:defRPr>
            </a:lvl3pPr>
            <a:lvl4pPr marL="1028700" indent="0">
              <a:buNone/>
              <a:defRPr sz="1050">
                <a:latin typeface="+mn-lt"/>
              </a:defRPr>
            </a:lvl4pPr>
            <a:lvl5pPr marL="1371600" indent="0">
              <a:buNone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75620" y="1504267"/>
            <a:ext cx="3497580" cy="3918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712426" y="1504267"/>
            <a:ext cx="3497580" cy="3918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05023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620" y="285750"/>
            <a:ext cx="7334387" cy="994172"/>
          </a:xfrm>
        </p:spPr>
        <p:txBody>
          <a:bodyPr anchor="b">
            <a:no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18" y="1894739"/>
            <a:ext cx="2414016" cy="2121460"/>
          </a:xfrm>
        </p:spPr>
        <p:txBody>
          <a:bodyPr>
            <a:noAutofit/>
          </a:bodyPr>
          <a:lstStyle>
            <a:lvl1pPr marL="0" indent="0">
              <a:buNone/>
              <a:defRPr sz="1500">
                <a:latin typeface="+mn-lt"/>
              </a:defRPr>
            </a:lvl1pPr>
            <a:lvl2pPr marL="342900" indent="0">
              <a:buNone/>
              <a:defRPr sz="1350">
                <a:latin typeface="+mn-lt"/>
              </a:defRPr>
            </a:lvl2pPr>
            <a:lvl3pPr marL="685800" indent="0">
              <a:buNone/>
              <a:defRPr sz="1200">
                <a:latin typeface="+mn-lt"/>
              </a:defRPr>
            </a:lvl3pPr>
            <a:lvl4pPr marL="1028700" indent="0">
              <a:buNone/>
              <a:defRPr sz="1050">
                <a:latin typeface="+mn-lt"/>
              </a:defRPr>
            </a:lvl4pPr>
            <a:lvl5pPr marL="1371600" indent="0">
              <a:buNone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6435672" y="0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1773" y="2435172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8443608" y="4443108"/>
            <a:ext cx="700392" cy="700392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1940563" y="4193178"/>
            <a:ext cx="1179285" cy="950323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4767263"/>
            <a:ext cx="1325336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900">
                <a:solidFill>
                  <a:schemeClr val="accent2"/>
                </a:solidFill>
                <a:latin typeface="+mn-lt"/>
              </a:defRPr>
            </a:lvl1pPr>
          </a:lstStyle>
          <a:p>
            <a:fld id="{539842EE-D56F-4F18-94E7-094CEF23F906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512841" y="1894739"/>
            <a:ext cx="2379959" cy="2121460"/>
          </a:xfrm>
        </p:spPr>
        <p:txBody>
          <a:bodyPr>
            <a:noAutofit/>
          </a:bodyPr>
          <a:lstStyle>
            <a:lvl1pPr marL="0" indent="0">
              <a:buNone/>
              <a:defRPr sz="1500">
                <a:latin typeface="+mn-lt"/>
              </a:defRPr>
            </a:lvl1pPr>
            <a:lvl2pPr marL="342900" indent="0">
              <a:buNone/>
              <a:defRPr sz="1350">
                <a:latin typeface="+mn-lt"/>
              </a:defRPr>
            </a:lvl2pPr>
            <a:lvl3pPr marL="685800" indent="0">
              <a:buNone/>
              <a:defRPr sz="1200">
                <a:latin typeface="+mn-lt"/>
              </a:defRPr>
            </a:lvl3pPr>
            <a:lvl4pPr marL="1028700" indent="0">
              <a:buNone/>
              <a:defRPr sz="1050">
                <a:latin typeface="+mn-lt"/>
              </a:defRPr>
            </a:lvl4pPr>
            <a:lvl5pPr marL="1371600" indent="0">
              <a:buNone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75620" y="1502853"/>
            <a:ext cx="2379959" cy="3918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512841" y="1502853"/>
            <a:ext cx="2379959" cy="3918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50062" y="1894739"/>
            <a:ext cx="2379959" cy="2121460"/>
          </a:xfrm>
        </p:spPr>
        <p:txBody>
          <a:bodyPr>
            <a:noAutofit/>
          </a:bodyPr>
          <a:lstStyle>
            <a:lvl1pPr marL="0" indent="0">
              <a:buNone/>
              <a:defRPr sz="1500">
                <a:latin typeface="+mn-lt"/>
              </a:defRPr>
            </a:lvl1pPr>
            <a:lvl2pPr marL="342900" indent="0">
              <a:buNone/>
              <a:defRPr sz="1350">
                <a:latin typeface="+mn-lt"/>
              </a:defRPr>
            </a:lvl2pPr>
            <a:lvl3pPr marL="685800" indent="0">
              <a:buNone/>
              <a:defRPr sz="1200">
                <a:latin typeface="+mn-lt"/>
              </a:defRPr>
            </a:lvl3pPr>
            <a:lvl4pPr marL="1028700" indent="0">
              <a:buNone/>
              <a:defRPr sz="1050">
                <a:latin typeface="+mn-lt"/>
              </a:defRPr>
            </a:lvl4pPr>
            <a:lvl5pPr marL="1371600" indent="0">
              <a:buNone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150062" y="1502853"/>
            <a:ext cx="2379959" cy="3918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958" y="4767263"/>
            <a:ext cx="1243292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9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9125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5620" y="841772"/>
            <a:ext cx="4665209" cy="1790700"/>
          </a:xfrm>
        </p:spPr>
        <p:txBody>
          <a:bodyPr anchor="b">
            <a:noAutofit/>
          </a:bodyPr>
          <a:lstStyle>
            <a:lvl1pPr algn="l">
              <a:defRPr sz="45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5620" y="2701529"/>
            <a:ext cx="4665208" cy="1685414"/>
          </a:xfrm>
        </p:spPr>
        <p:txBody>
          <a:bodyPr>
            <a:noAutofit/>
          </a:bodyPr>
          <a:lstStyle>
            <a:lvl1pPr marL="0" indent="0" algn="l">
              <a:buNone/>
              <a:defRPr sz="210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6198319" y="0"/>
            <a:ext cx="2945681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6198321" y="2764454"/>
            <a:ext cx="2945680" cy="238414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875620" cy="875620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7671161" y="-1"/>
            <a:ext cx="1472840" cy="2384142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89032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6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8C19EC-CBD8-6F43-AD4E-FE71DE1A5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490EDE-9605-1F5E-7062-005EBC618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1A81A-3018-F6B4-F180-AAC26798F6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3F4B6-CDC4-4128-9F81-F1CA1BBE4873}" type="datetimeFigureOut">
              <a:rPr lang="en-IL" smtClean="0"/>
              <a:t>09/05/2023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333A4-5A1D-C30E-C937-F26BF7FC67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BE4C4-F387-D966-A269-5A147C124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ECECE-67E0-4B50-AC82-3B880228471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9775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85750"/>
            <a:ext cx="85725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369219"/>
            <a:ext cx="8572500" cy="3263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900">
                <a:solidFill>
                  <a:schemeClr val="tx2"/>
                </a:solidFill>
                <a:latin typeface="+mn-lt"/>
              </a:defRPr>
            </a:lvl1pPr>
          </a:lstStyle>
          <a:p>
            <a:fld id="{FC9A72C8-1C87-42EF-8A11-BF6DFA19ED8B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9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9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619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search/cs?searchtype=author&amp;query=Liang%2C+W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arxiv.org/search/cs?searchtype=author&amp;query=Zou%2C+J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 descr="Human brain digital x-ray 3D render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0706"/>
            <a:ext cx="9144000" cy="378884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>
            <a:off x="90837" y="3485252"/>
            <a:ext cx="8962326" cy="1945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</a:pPr>
            <a:r>
              <a:rPr lang="zh-CN" sz="3000" b="1" i="0" u="none" strike="noStrike" dirty="0">
                <a:solidFill>
                  <a:schemeClr val="tx1"/>
                </a:solidFill>
                <a:latin typeface="+mj-lt"/>
                <a:ea typeface="Lato"/>
                <a:cs typeface="Lato"/>
                <a:sym typeface="Lato"/>
              </a:rPr>
              <a:t>Accelerating Abnormal-Behavior Detection </a:t>
            </a:r>
            <a:br>
              <a:rPr lang="en-US" altLang="zh-CN" sz="3000" b="1" i="0" u="none" strike="noStrike" dirty="0">
                <a:solidFill>
                  <a:schemeClr val="tx1"/>
                </a:solidFill>
                <a:latin typeface="+mj-lt"/>
                <a:ea typeface="Lato"/>
                <a:cs typeface="Lato"/>
                <a:sym typeface="Lato"/>
              </a:rPr>
            </a:br>
            <a:r>
              <a:rPr lang="zh-CN" sz="3000" b="1" i="0" u="none" strike="noStrike" dirty="0">
                <a:solidFill>
                  <a:schemeClr val="tx1"/>
                </a:solidFill>
                <a:latin typeface="+mj-lt"/>
                <a:ea typeface="Lato"/>
                <a:cs typeface="Lato"/>
                <a:sym typeface="Lato"/>
              </a:rPr>
              <a:t>in Surveillance Video</a:t>
            </a:r>
            <a:r>
              <a:rPr lang="zh-CN" sz="3000" b="1" dirty="0">
                <a:solidFill>
                  <a:schemeClr val="tx1"/>
                </a:solidFill>
                <a:latin typeface="+mj-lt"/>
                <a:ea typeface="Lato"/>
                <a:cs typeface="Lato"/>
                <a:sym typeface="Lato"/>
              </a:rPr>
              <a:t> </a:t>
            </a:r>
            <a:r>
              <a:rPr lang="zh-CN" sz="3000" b="1" i="0" u="none" strike="noStrike" dirty="0">
                <a:solidFill>
                  <a:schemeClr val="tx1"/>
                </a:solidFill>
                <a:latin typeface="+mj-lt"/>
                <a:ea typeface="Lato"/>
                <a:cs typeface="Lato"/>
                <a:sym typeface="Lato"/>
              </a:rPr>
              <a:t>via </a:t>
            </a:r>
            <a:br>
              <a:rPr lang="zh-CN" sz="3000" b="1" i="0" u="none" strike="noStrike" dirty="0">
                <a:solidFill>
                  <a:schemeClr val="tx1"/>
                </a:solidFill>
                <a:latin typeface="+mj-lt"/>
                <a:ea typeface="Lato"/>
                <a:cs typeface="Lato"/>
                <a:sym typeface="Lato"/>
              </a:rPr>
            </a:br>
            <a:r>
              <a:rPr lang="zh-CN" sz="3000" b="1" i="0" u="none" strike="noStrike" dirty="0">
                <a:solidFill>
                  <a:schemeClr val="tx1"/>
                </a:solidFill>
                <a:latin typeface="+mj-lt"/>
                <a:ea typeface="Lato"/>
                <a:cs typeface="Lato"/>
                <a:sym typeface="Lato"/>
              </a:rPr>
              <a:t>Deep Neural Networks &amp;Group Testing Methods</a:t>
            </a:r>
            <a:br>
              <a:rPr lang="zh-CN" b="1" dirty="0">
                <a:solidFill>
                  <a:schemeClr val="tx1"/>
                </a:solidFill>
                <a:latin typeface="+mj-lt"/>
              </a:rPr>
            </a:br>
            <a:endParaRPr sz="2300" b="1" dirty="0">
              <a:solidFill>
                <a:schemeClr val="tx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4C097F-067E-4649-BA70-73CD9F7085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1294" y="1395719"/>
                <a:ext cx="8490412" cy="127615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000" i="1" dirty="0">
                    <a:solidFill>
                      <a:schemeClr val="tx1"/>
                    </a:solidFill>
                  </a:rPr>
                  <a:t>A </a:t>
                </a:r>
                <a:r>
                  <a:rPr lang="en-US" sz="3000" dirty="0">
                    <a:solidFill>
                      <a:schemeClr val="tx1"/>
                    </a:solidFill>
                  </a:rPr>
                  <a:t>strategy to identify </a:t>
                </a:r>
                <a14:m>
                  <m:oMath xmlns:m="http://schemas.openxmlformats.org/officeDocument/2006/math">
                    <m:r>
                      <a:rPr lang="en-US" sz="3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sz="3000" dirty="0">
                    <a:solidFill>
                      <a:schemeClr val="tx1"/>
                    </a:solidFill>
                  </a:rPr>
                  <a:t> </a:t>
                </a:r>
                <a:r>
                  <a:rPr lang="en-US" sz="3000" b="1" i="1" dirty="0">
                    <a:solidFill>
                      <a:srgbClr val="C00000"/>
                    </a:solidFill>
                  </a:rPr>
                  <a:t>defective</a:t>
                </a:r>
                <a:r>
                  <a:rPr lang="en-US" sz="3000" dirty="0">
                    <a:solidFill>
                      <a:schemeClr val="tx1"/>
                    </a:solidFill>
                  </a:rPr>
                  <a:t> items from a pile of </a:t>
                </a:r>
                <a14:m>
                  <m:oMath xmlns:m="http://schemas.openxmlformats.org/officeDocument/2006/math">
                    <m:r>
                      <a:rPr lang="en-US" sz="3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000" b="1" dirty="0">
                    <a:solidFill>
                      <a:srgbClr val="C00000"/>
                    </a:solidFill>
                  </a:rPr>
                  <a:t> elements </a:t>
                </a:r>
                <a:r>
                  <a:rPr lang="en-US" sz="3000" dirty="0">
                    <a:solidFill>
                      <a:schemeClr val="tx1"/>
                    </a:solidFill>
                  </a:rPr>
                  <a:t>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4C097F-067E-4649-BA70-73CD9F7085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1294" y="1395719"/>
                <a:ext cx="8490412" cy="1276150"/>
              </a:xfrm>
              <a:blipFill>
                <a:blip r:embed="rId2"/>
                <a:stretch>
                  <a:fillRect l="-1938" t="-287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751249F5-823E-C749-A5C9-6C944AE996AB}"/>
              </a:ext>
            </a:extLst>
          </p:cNvPr>
          <p:cNvSpPr txBox="1"/>
          <p:nvPr/>
        </p:nvSpPr>
        <p:spPr>
          <a:xfrm>
            <a:off x="479777" y="2938381"/>
            <a:ext cx="8373446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en-US" sz="3000" b="1" kern="1200" dirty="0">
                <a:latin typeface="Calibri" panose="020F0502020204030204"/>
                <a:ea typeface="+mn-ea"/>
                <a:cs typeface="+mn-cs"/>
              </a:rPr>
              <a:t>… by testing </a:t>
            </a:r>
            <a:r>
              <a:rPr lang="en-US" sz="3000" b="1" i="1" kern="1200" dirty="0">
                <a:solidFill>
                  <a:srgbClr val="C00000"/>
                </a:solidFill>
                <a:latin typeface="Calibri" panose="020F0502020204030204"/>
                <a:ea typeface="+mn-ea"/>
                <a:cs typeface="+mn-cs"/>
              </a:rPr>
              <a:t>groups</a:t>
            </a:r>
            <a:r>
              <a:rPr lang="en-US" sz="3000" b="1" kern="1200" dirty="0">
                <a:latin typeface="Calibri" panose="020F0502020204030204"/>
                <a:ea typeface="+mn-ea"/>
                <a:cs typeface="+mn-cs"/>
              </a:rPr>
              <a:t> of items rather than testing each one individually.</a:t>
            </a:r>
          </a:p>
          <a:p>
            <a:pPr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D9EE87-3791-6C33-CF67-79679E85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777" y="268263"/>
            <a:ext cx="7886700" cy="994200"/>
          </a:xfrm>
        </p:spPr>
        <p:txBody>
          <a:bodyPr/>
          <a:lstStyle/>
          <a:p>
            <a:r>
              <a:rPr lang="en-US" dirty="0"/>
              <a:t>What is Group testing?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40408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F5A3D-8A9B-7642-8B0D-26AEA162A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dirty="0">
                <a:solidFill>
                  <a:schemeClr val="tx1"/>
                </a:solidFill>
              </a:rPr>
              <a:t>What is Group Testing</a:t>
            </a:r>
            <a:r>
              <a:rPr lang="en-IL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1B59CB-9AF4-C849-ABB0-6CCEE54BD7CC}"/>
              </a:ext>
            </a:extLst>
          </p:cNvPr>
          <p:cNvSpPr txBox="1"/>
          <p:nvPr/>
        </p:nvSpPr>
        <p:spPr>
          <a:xfrm>
            <a:off x="4919512" y="2975464"/>
            <a:ext cx="32830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en-US" sz="1500" b="1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A group test </a:t>
            </a:r>
            <a:r>
              <a:rPr lang="en-US" sz="1500" b="1" i="1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result</a:t>
            </a:r>
            <a:r>
              <a:rPr lang="en-US" sz="1500" b="1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 is </a:t>
            </a:r>
            <a:r>
              <a:rPr lang="en-US" sz="1500" b="1" i="1" kern="1200" dirty="0">
                <a:solidFill>
                  <a:srgbClr val="C00000"/>
                </a:solidFill>
                <a:latin typeface="Calibri" panose="020F0502020204030204"/>
                <a:ea typeface="+mn-ea"/>
                <a:cs typeface="+mn-cs"/>
              </a:rPr>
              <a:t>positive</a:t>
            </a:r>
            <a:r>
              <a:rPr lang="en-US" sz="1500" b="1" i="1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defTabSz="685800">
              <a:buClrTx/>
              <a:defRPr/>
            </a:pPr>
            <a:r>
              <a:rPr lang="en-US" sz="1500" b="1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if there is at least one “red” (defective) item in this subset and </a:t>
            </a:r>
            <a:r>
              <a:rPr lang="en-US" sz="1500" b="1" i="1" kern="1200" dirty="0">
                <a:solidFill>
                  <a:srgbClr val="C00000"/>
                </a:solidFill>
                <a:latin typeface="Calibri" panose="020F0502020204030204"/>
                <a:ea typeface="+mn-ea"/>
                <a:cs typeface="+mn-cs"/>
              </a:rPr>
              <a:t>negative</a:t>
            </a:r>
            <a:r>
              <a:rPr lang="en-US" sz="1500" b="1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 otherwise.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7ECD3A0-EFE6-A641-98F2-B9BCDEC4A210}"/>
              </a:ext>
            </a:extLst>
          </p:cNvPr>
          <p:cNvGrpSpPr/>
          <p:nvPr/>
        </p:nvGrpSpPr>
        <p:grpSpPr>
          <a:xfrm>
            <a:off x="852515" y="1406858"/>
            <a:ext cx="2033333" cy="1492395"/>
            <a:chOff x="1236960" y="2343241"/>
            <a:chExt cx="2711116" cy="198986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864186D-6A93-9342-AB45-2325AE56543F}"/>
                </a:ext>
              </a:extLst>
            </p:cNvPr>
            <p:cNvSpPr/>
            <p:nvPr/>
          </p:nvSpPr>
          <p:spPr>
            <a:xfrm>
              <a:off x="2642637" y="3102533"/>
              <a:ext cx="136358" cy="10828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42350C8-062A-B745-B1F3-B1B9EFB0AFC5}"/>
                </a:ext>
              </a:extLst>
            </p:cNvPr>
            <p:cNvSpPr/>
            <p:nvPr/>
          </p:nvSpPr>
          <p:spPr>
            <a:xfrm>
              <a:off x="2506279" y="3273817"/>
              <a:ext cx="136358" cy="10828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4D14E93-605B-8945-8839-D6DE4EE2CE91}"/>
                </a:ext>
              </a:extLst>
            </p:cNvPr>
            <p:cNvSpPr/>
            <p:nvPr/>
          </p:nvSpPr>
          <p:spPr>
            <a:xfrm>
              <a:off x="3240206" y="2697053"/>
              <a:ext cx="136358" cy="10828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DDF6CBD-DB94-8D49-8AC3-6CFD716BE3E2}"/>
                </a:ext>
              </a:extLst>
            </p:cNvPr>
            <p:cNvSpPr/>
            <p:nvPr/>
          </p:nvSpPr>
          <p:spPr>
            <a:xfrm>
              <a:off x="1611932" y="2908817"/>
              <a:ext cx="136358" cy="10828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E4684E3-0B43-E44A-848D-A6FDED3B0AE4}"/>
                </a:ext>
              </a:extLst>
            </p:cNvPr>
            <p:cNvSpPr/>
            <p:nvPr/>
          </p:nvSpPr>
          <p:spPr>
            <a:xfrm>
              <a:off x="2498258" y="3583799"/>
              <a:ext cx="136358" cy="1082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5D85E4-3B34-1442-884F-FB52D13251BB}"/>
                </a:ext>
              </a:extLst>
            </p:cNvPr>
            <p:cNvSpPr/>
            <p:nvPr/>
          </p:nvSpPr>
          <p:spPr>
            <a:xfrm>
              <a:off x="2778995" y="3692083"/>
              <a:ext cx="136358" cy="10828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5C5FADC-A48E-DA43-B25A-4FFE663CA26F}"/>
                    </a:ext>
                  </a:extLst>
                </p:cNvPr>
                <p:cNvSpPr txBox="1"/>
                <p:nvPr/>
              </p:nvSpPr>
              <p:spPr>
                <a:xfrm>
                  <a:off x="2205491" y="3932992"/>
                  <a:ext cx="950859" cy="4001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685800">
                    <a:buClrTx/>
                    <a:defRPr/>
                  </a:pPr>
                  <a14:m>
                    <m:oMath xmlns:m="http://schemas.openxmlformats.org/officeDocument/2006/math">
                      <m:r>
                        <a:rPr lang="en-US" sz="1350" i="1" kern="120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</m:t>
                      </m:r>
                    </m:oMath>
                  </a14:m>
                  <a:r>
                    <a:rPr lang="en-US" sz="1350" kern="1200" dirty="0">
                      <a:solidFill>
                        <a:prstClr val="white"/>
                      </a:solidFill>
                      <a:latin typeface="Calibri" panose="020F0502020204030204"/>
                      <a:ea typeface="+mn-ea"/>
                      <a:cs typeface="+mn-cs"/>
                    </a:rPr>
                    <a:t> items</a:t>
                  </a: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5C5FADC-A48E-DA43-B25A-4FFE663CA2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5491" y="3932992"/>
                  <a:ext cx="950859" cy="400109"/>
                </a:xfrm>
                <a:prstGeom prst="rect">
                  <a:avLst/>
                </a:prstGeom>
                <a:blipFill>
                  <a:blip r:embed="rId2"/>
                  <a:stretch>
                    <a:fillRect t="-2000" r="-855" b="-18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0B39C5F-4144-E243-9628-DFA880CCBEE2}"/>
                </a:ext>
              </a:extLst>
            </p:cNvPr>
            <p:cNvSpPr/>
            <p:nvPr/>
          </p:nvSpPr>
          <p:spPr>
            <a:xfrm>
              <a:off x="1236960" y="2343241"/>
              <a:ext cx="2711116" cy="1556084"/>
            </a:xfrm>
            <a:prstGeom prst="ellipse">
              <a:avLst/>
            </a:prstGeom>
            <a:noFill/>
            <a:ln w="38100">
              <a:solidFill>
                <a:srgbClr val="1F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387F9AB6-597D-A6B5-562D-988B0787645E}"/>
                </a:ext>
              </a:extLst>
            </p:cNvPr>
            <p:cNvSpPr/>
            <p:nvPr/>
          </p:nvSpPr>
          <p:spPr>
            <a:xfrm>
              <a:off x="2137592" y="2572737"/>
              <a:ext cx="136359" cy="1082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670B2CF-91CD-40B9-09C5-1F01024882C8}"/>
                </a:ext>
              </a:extLst>
            </p:cNvPr>
            <p:cNvSpPr/>
            <p:nvPr/>
          </p:nvSpPr>
          <p:spPr>
            <a:xfrm>
              <a:off x="1979176" y="2823396"/>
              <a:ext cx="136359" cy="1082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BCCD70-6DFC-F2B9-EC6A-82AC4BC84063}"/>
                </a:ext>
              </a:extLst>
            </p:cNvPr>
            <p:cNvSpPr/>
            <p:nvPr/>
          </p:nvSpPr>
          <p:spPr>
            <a:xfrm>
              <a:off x="2581128" y="2664306"/>
              <a:ext cx="136359" cy="1082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BD90457-F487-6DB8-BB03-BCDC4E6DE963}"/>
                </a:ext>
              </a:extLst>
            </p:cNvPr>
            <p:cNvSpPr/>
            <p:nvPr/>
          </p:nvSpPr>
          <p:spPr>
            <a:xfrm>
              <a:off x="1728518" y="3189733"/>
              <a:ext cx="136359" cy="1082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FDB3CA7-7827-15E1-2BA1-07C5554A8440}"/>
                </a:ext>
              </a:extLst>
            </p:cNvPr>
            <p:cNvSpPr/>
            <p:nvPr/>
          </p:nvSpPr>
          <p:spPr>
            <a:xfrm>
              <a:off x="2179702" y="3280722"/>
              <a:ext cx="136359" cy="1082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98EB555-BA82-3637-AC47-7D599C92BA53}"/>
                </a:ext>
              </a:extLst>
            </p:cNvPr>
            <p:cNvSpPr/>
            <p:nvPr/>
          </p:nvSpPr>
          <p:spPr>
            <a:xfrm>
              <a:off x="2853845" y="3399154"/>
              <a:ext cx="136359" cy="1082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0AA5EB3-28B8-4CE6-9901-2CDC99F085D6}"/>
                </a:ext>
              </a:extLst>
            </p:cNvPr>
            <p:cNvSpPr/>
            <p:nvPr/>
          </p:nvSpPr>
          <p:spPr>
            <a:xfrm>
              <a:off x="3224449" y="3541406"/>
              <a:ext cx="136359" cy="1082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164F23-FC13-3C36-8E16-C98969D272F0}"/>
                </a:ext>
              </a:extLst>
            </p:cNvPr>
            <p:cNvSpPr/>
            <p:nvPr/>
          </p:nvSpPr>
          <p:spPr>
            <a:xfrm>
              <a:off x="3383234" y="2966186"/>
              <a:ext cx="136359" cy="1082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0B42B13-F24E-00F6-381B-E129856F84F9}"/>
                </a:ext>
              </a:extLst>
            </p:cNvPr>
            <p:cNvSpPr/>
            <p:nvPr/>
          </p:nvSpPr>
          <p:spPr>
            <a:xfrm>
              <a:off x="3579750" y="3096734"/>
              <a:ext cx="136359" cy="1082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3A257A3-AA1C-EB35-A279-CE844E0C8753}"/>
                </a:ext>
              </a:extLst>
            </p:cNvPr>
            <p:cNvSpPr/>
            <p:nvPr/>
          </p:nvSpPr>
          <p:spPr>
            <a:xfrm>
              <a:off x="3114528" y="3020329"/>
              <a:ext cx="136359" cy="1082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0D71580-1BB1-93D3-5423-0536C43E91F3}"/>
                </a:ext>
              </a:extLst>
            </p:cNvPr>
            <p:cNvSpPr/>
            <p:nvPr/>
          </p:nvSpPr>
          <p:spPr>
            <a:xfrm>
              <a:off x="2733528" y="2816706"/>
              <a:ext cx="136359" cy="1082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6B29862-AD7A-0613-B24F-E95C86DA4E3E}"/>
                </a:ext>
              </a:extLst>
            </p:cNvPr>
            <p:cNvSpPr/>
            <p:nvPr/>
          </p:nvSpPr>
          <p:spPr>
            <a:xfrm>
              <a:off x="2263925" y="2962637"/>
              <a:ext cx="136359" cy="1082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0A6380C-89E5-5440-0C66-9539E2481802}"/>
                </a:ext>
              </a:extLst>
            </p:cNvPr>
            <p:cNvSpPr/>
            <p:nvPr/>
          </p:nvSpPr>
          <p:spPr>
            <a:xfrm>
              <a:off x="1728237" y="3466816"/>
              <a:ext cx="136359" cy="1082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93D1BB3-EC74-2648-A0F0-DBB98D30A39A}"/>
              </a:ext>
            </a:extLst>
          </p:cNvPr>
          <p:cNvGrpSpPr/>
          <p:nvPr/>
        </p:nvGrpSpPr>
        <p:grpSpPr>
          <a:xfrm>
            <a:off x="1369203" y="1485157"/>
            <a:ext cx="1299069" cy="839495"/>
            <a:chOff x="1933457" y="2423519"/>
            <a:chExt cx="1732093" cy="1119327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E4FE844-3A2A-7E49-A940-1DCF49FC1FDF}"/>
                </a:ext>
              </a:extLst>
            </p:cNvPr>
            <p:cNvSpPr/>
            <p:nvPr/>
          </p:nvSpPr>
          <p:spPr>
            <a:xfrm flipH="1">
              <a:off x="1933457" y="2423519"/>
              <a:ext cx="525415" cy="1073319"/>
            </a:xfrm>
            <a:prstGeom prst="ellipse">
              <a:avLst/>
            </a:prstGeom>
            <a:noFill/>
            <a:ln>
              <a:solidFill>
                <a:srgbClr val="1F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IL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92C8440-C313-8D47-B3CD-DB3B5D1617A1}"/>
                </a:ext>
              </a:extLst>
            </p:cNvPr>
            <p:cNvSpPr/>
            <p:nvPr/>
          </p:nvSpPr>
          <p:spPr>
            <a:xfrm rot="18981279" flipH="1">
              <a:off x="3070030" y="2469527"/>
              <a:ext cx="595520" cy="107331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IL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BC1EB14-2993-904C-B093-08305F4B6B9E}"/>
              </a:ext>
            </a:extLst>
          </p:cNvPr>
          <p:cNvGrpSpPr/>
          <p:nvPr/>
        </p:nvGrpSpPr>
        <p:grpSpPr>
          <a:xfrm>
            <a:off x="4948936" y="1685563"/>
            <a:ext cx="1154419" cy="1092995"/>
            <a:chOff x="6268589" y="2561118"/>
            <a:chExt cx="1539226" cy="145732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A7B8176-C61D-B742-96A3-4689FF717BFB}"/>
                </a:ext>
              </a:extLst>
            </p:cNvPr>
            <p:cNvSpPr txBox="1"/>
            <p:nvPr/>
          </p:nvSpPr>
          <p:spPr>
            <a:xfrm>
              <a:off x="6268589" y="3618336"/>
              <a:ext cx="153922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buClrTx/>
                <a:defRPr/>
              </a:pPr>
              <a:r>
                <a:rPr lang="en-US" sz="1350" b="1" kern="1200" dirty="0">
                  <a:solidFill>
                    <a:schemeClr val="tx1"/>
                  </a:solidFill>
                  <a:latin typeface="Calibri" panose="020F0502020204030204"/>
                  <a:ea typeface="+mn-ea"/>
                  <a:cs typeface="+mn-cs"/>
                </a:rPr>
                <a:t>YES (positive)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AD9EBF9-F45B-B444-8845-172824652A12}"/>
                </a:ext>
              </a:extLst>
            </p:cNvPr>
            <p:cNvGrpSpPr/>
            <p:nvPr/>
          </p:nvGrpSpPr>
          <p:grpSpPr>
            <a:xfrm>
              <a:off x="6489560" y="2561118"/>
              <a:ext cx="645797" cy="1073319"/>
              <a:chOff x="8221478" y="3212557"/>
              <a:chExt cx="645797" cy="1073319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EFF87EE-8BFE-B54E-9AD4-5E80DF2995DE}"/>
                  </a:ext>
                </a:extLst>
              </p:cNvPr>
              <p:cNvGrpSpPr/>
              <p:nvPr/>
            </p:nvGrpSpPr>
            <p:grpSpPr>
              <a:xfrm>
                <a:off x="8265696" y="3447631"/>
                <a:ext cx="601579" cy="526590"/>
                <a:chOff x="5117425" y="3976106"/>
                <a:chExt cx="601579" cy="526590"/>
              </a:xfrm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810F3D5B-669D-8042-AD6E-048F683E8836}"/>
                    </a:ext>
                  </a:extLst>
                </p:cNvPr>
                <p:cNvSpPr/>
                <p:nvPr/>
              </p:nvSpPr>
              <p:spPr>
                <a:xfrm>
                  <a:off x="5249773" y="3976106"/>
                  <a:ext cx="136358" cy="108284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buClrTx/>
                    <a:defRPr/>
                  </a:pPr>
                  <a:endParaRPr lang="en-US" sz="1350" kern="12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5995AA63-8620-D648-B724-5521544179F1}"/>
                    </a:ext>
                  </a:extLst>
                </p:cNvPr>
                <p:cNvSpPr/>
                <p:nvPr/>
              </p:nvSpPr>
              <p:spPr>
                <a:xfrm>
                  <a:off x="5386131" y="4263865"/>
                  <a:ext cx="136358" cy="108284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buClrTx/>
                    <a:defRPr/>
                  </a:pPr>
                  <a:endParaRPr lang="en-US" sz="1350" kern="12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F43F3CAB-F6F4-8042-BC73-18E207DCEB76}"/>
                    </a:ext>
                  </a:extLst>
                </p:cNvPr>
                <p:cNvSpPr/>
                <p:nvPr/>
              </p:nvSpPr>
              <p:spPr>
                <a:xfrm>
                  <a:off x="5582646" y="4394412"/>
                  <a:ext cx="136358" cy="108284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buClrTx/>
                    <a:defRPr/>
                  </a:pPr>
                  <a:endParaRPr lang="en-US" sz="1350" kern="120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4C9AD708-3721-8C4C-A185-8E2B90C87FF8}"/>
                    </a:ext>
                  </a:extLst>
                </p:cNvPr>
                <p:cNvSpPr/>
                <p:nvPr/>
              </p:nvSpPr>
              <p:spPr>
                <a:xfrm>
                  <a:off x="5117425" y="4318007"/>
                  <a:ext cx="136358" cy="108284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buClrTx/>
                    <a:defRPr/>
                  </a:pPr>
                  <a:endParaRPr lang="en-US" sz="1350" kern="12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9858A0F-5DE2-394D-BBCE-CD3B2E97ACAE}"/>
                  </a:ext>
                </a:extLst>
              </p:cNvPr>
              <p:cNvSpPr/>
              <p:nvPr/>
            </p:nvSpPr>
            <p:spPr>
              <a:xfrm rot="18981279" flipH="1">
                <a:off x="8221478" y="3212557"/>
                <a:ext cx="595520" cy="107331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endParaRPr lang="en-IL" sz="1350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BBCAB41-2C8A-1D47-A960-6EE97FFA14F0}"/>
              </a:ext>
            </a:extLst>
          </p:cNvPr>
          <p:cNvGrpSpPr/>
          <p:nvPr/>
        </p:nvGrpSpPr>
        <p:grpSpPr>
          <a:xfrm>
            <a:off x="6665880" y="1589329"/>
            <a:ext cx="1173976" cy="1234881"/>
            <a:chOff x="8996973" y="2597711"/>
            <a:chExt cx="1565301" cy="16465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D95BD2-3C27-FD49-A96E-825456899511}"/>
                </a:ext>
              </a:extLst>
            </p:cNvPr>
            <p:cNvSpPr txBox="1"/>
            <p:nvPr/>
          </p:nvSpPr>
          <p:spPr>
            <a:xfrm>
              <a:off x="8996973" y="3844109"/>
              <a:ext cx="156530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buClrTx/>
                <a:defRPr/>
              </a:pPr>
              <a:r>
                <a:rPr lang="en-US" sz="1350" b="1" kern="1200" dirty="0">
                  <a:solidFill>
                    <a:schemeClr val="tx1"/>
                  </a:solidFill>
                  <a:latin typeface="Calibri" panose="020F0502020204030204"/>
                  <a:ea typeface="+mn-ea"/>
                  <a:cs typeface="+mn-cs"/>
                </a:rPr>
                <a:t>NO (negative)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74333BE-1C60-BC45-8B20-B5589340037F}"/>
                </a:ext>
              </a:extLst>
            </p:cNvPr>
            <p:cNvGrpSpPr/>
            <p:nvPr/>
          </p:nvGrpSpPr>
          <p:grpSpPr>
            <a:xfrm>
              <a:off x="9505815" y="2597711"/>
              <a:ext cx="464249" cy="1073319"/>
              <a:chOff x="8234098" y="5309254"/>
              <a:chExt cx="464249" cy="1073319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745E2836-5FB1-3549-885D-B6A010C11151}"/>
                  </a:ext>
                </a:extLst>
              </p:cNvPr>
              <p:cNvGrpSpPr/>
              <p:nvPr/>
            </p:nvGrpSpPr>
            <p:grpSpPr>
              <a:xfrm>
                <a:off x="8250534" y="5416342"/>
                <a:ext cx="421106" cy="816269"/>
                <a:chOff x="8753008" y="4125620"/>
                <a:chExt cx="421106" cy="816269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0B6731FA-69AF-7743-9268-6A97AD32C6C4}"/>
                    </a:ext>
                  </a:extLst>
                </p:cNvPr>
                <p:cNvSpPr/>
                <p:nvPr/>
              </p:nvSpPr>
              <p:spPr>
                <a:xfrm>
                  <a:off x="8911424" y="4125620"/>
                  <a:ext cx="136358" cy="108284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buClrTx/>
                    <a:defRPr/>
                  </a:pPr>
                  <a:endParaRPr lang="en-US" sz="1350" kern="12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2E6FBB63-1B9B-9244-96FB-3118CF44B58F}"/>
                    </a:ext>
                  </a:extLst>
                </p:cNvPr>
                <p:cNvSpPr/>
                <p:nvPr/>
              </p:nvSpPr>
              <p:spPr>
                <a:xfrm>
                  <a:off x="8753008" y="4376278"/>
                  <a:ext cx="136358" cy="108284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buClrTx/>
                    <a:defRPr/>
                  </a:pPr>
                  <a:endParaRPr lang="en-US" sz="1350" kern="12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A0E9DC45-18D2-0644-8C7B-334C66B6301A}"/>
                    </a:ext>
                  </a:extLst>
                </p:cNvPr>
                <p:cNvSpPr/>
                <p:nvPr/>
              </p:nvSpPr>
              <p:spPr>
                <a:xfrm>
                  <a:off x="8953534" y="4833605"/>
                  <a:ext cx="136358" cy="108284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buClrTx/>
                    <a:defRPr/>
                  </a:pPr>
                  <a:endParaRPr lang="en-US" sz="1350" kern="12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A966ACB6-0380-B841-B9D6-9DCA9F150A35}"/>
                    </a:ext>
                  </a:extLst>
                </p:cNvPr>
                <p:cNvSpPr/>
                <p:nvPr/>
              </p:nvSpPr>
              <p:spPr>
                <a:xfrm>
                  <a:off x="9037756" y="4515520"/>
                  <a:ext cx="136358" cy="108284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buClrTx/>
                    <a:defRPr/>
                  </a:pPr>
                  <a:endParaRPr lang="en-US" sz="1350" kern="12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EFC9CDE-E42E-B04B-A211-623F62892DB9}"/>
                  </a:ext>
                </a:extLst>
              </p:cNvPr>
              <p:cNvSpPr/>
              <p:nvPr/>
            </p:nvSpPr>
            <p:spPr>
              <a:xfrm flipH="1">
                <a:off x="8234098" y="5309254"/>
                <a:ext cx="464249" cy="1073319"/>
              </a:xfrm>
              <a:prstGeom prst="ellipse">
                <a:avLst/>
              </a:prstGeom>
              <a:noFill/>
              <a:ln>
                <a:solidFill>
                  <a:srgbClr val="1F38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endParaRPr lang="en-IL" sz="1350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07210E13-ABCB-D344-B3EB-945544C28E59}"/>
              </a:ext>
            </a:extLst>
          </p:cNvPr>
          <p:cNvSpPr txBox="1"/>
          <p:nvPr/>
        </p:nvSpPr>
        <p:spPr>
          <a:xfrm>
            <a:off x="688790" y="3001152"/>
            <a:ext cx="24239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en-US" sz="15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A </a:t>
            </a:r>
            <a:r>
              <a:rPr lang="en-US" sz="1500" b="1" i="1" kern="1200" dirty="0">
                <a:solidFill>
                  <a:srgbClr val="C00000"/>
                </a:solidFill>
                <a:latin typeface="Calibri" panose="020F0502020204030204"/>
                <a:ea typeface="+mn-ea"/>
                <a:cs typeface="+mn-cs"/>
              </a:rPr>
              <a:t>group test</a:t>
            </a:r>
            <a:r>
              <a:rPr lang="en-US" sz="1500" b="1" kern="1200" dirty="0">
                <a:solidFill>
                  <a:srgbClr val="C00000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500" b="1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is a </a:t>
            </a:r>
            <a:r>
              <a:rPr lang="en-US" sz="1500" b="1" i="1" kern="1200" dirty="0">
                <a:solidFill>
                  <a:srgbClr val="C00000"/>
                </a:solidFill>
                <a:latin typeface="Calibri" panose="020F0502020204030204"/>
                <a:ea typeface="+mn-ea"/>
                <a:cs typeface="+mn-cs"/>
              </a:rPr>
              <a:t>subset of elements</a:t>
            </a:r>
            <a:r>
              <a:rPr lang="en-US" sz="15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500" b="1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form the pile.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0C6EF53-DCBA-ECD7-22CF-630FC890FD6C}"/>
              </a:ext>
            </a:extLst>
          </p:cNvPr>
          <p:cNvSpPr/>
          <p:nvPr/>
        </p:nvSpPr>
        <p:spPr>
          <a:xfrm>
            <a:off x="1272107" y="4177065"/>
            <a:ext cx="5985710" cy="53091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1500" kern="1200" dirty="0">
                <a:solidFill>
                  <a:prstClr val="black"/>
                </a:solidFill>
                <a:latin typeface="Calibri" panose="020F0502020204030204"/>
              </a:rPr>
              <a:t>Target: identify the set of defective items using minimum number of group tests</a:t>
            </a:r>
          </a:p>
        </p:txBody>
      </p:sp>
    </p:spTree>
    <p:extLst>
      <p:ext uri="{BB962C8B-B14F-4D97-AF65-F5344CB8AC3E}">
        <p14:creationId xmlns:p14="http://schemas.microsoft.com/office/powerpoint/2010/main" val="134734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6" grpId="0"/>
      <p:bldP spid="46" grpId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E79B3-4AEE-E29F-A01D-5D51BDFDE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869" y="99261"/>
            <a:ext cx="7886700" cy="99417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Example : </a:t>
            </a:r>
            <a:r>
              <a:rPr lang="en-US" b="1" dirty="0">
                <a:solidFill>
                  <a:schemeClr val="tx1"/>
                </a:solidFill>
              </a:rPr>
              <a:t>The king and the wine riddle</a:t>
            </a:r>
            <a:endParaRPr lang="en-IL" b="1" dirty="0">
              <a:solidFill>
                <a:schemeClr val="tx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B18642-F08D-267B-B7CB-B73D4AFF1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362" y="951999"/>
            <a:ext cx="8187489" cy="4092239"/>
          </a:xfrm>
        </p:spPr>
        <p:txBody>
          <a:bodyPr>
            <a:normAutofit/>
          </a:bodyPr>
          <a:lstStyle/>
          <a:p>
            <a:r>
              <a:rPr lang="en-GB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King of a small country invites </a:t>
            </a:r>
            <a:r>
              <a:rPr lang="en-GB" b="0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1000</a:t>
            </a:r>
            <a:r>
              <a:rPr lang="en-GB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senators to his annual party.</a:t>
            </a:r>
          </a:p>
          <a:p>
            <a:pPr marL="139700" indent="0">
              <a:buNone/>
            </a:pPr>
            <a:endParaRPr lang="en-GB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Each senator brings the King a bottle of wine. </a:t>
            </a:r>
          </a:p>
          <a:p>
            <a:endParaRPr lang="en-GB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queen discovers that one of the senators is trying to assassinate the King by giving him a bottle of poisoned wine.</a:t>
            </a:r>
          </a:p>
          <a:p>
            <a:endParaRPr lang="en-GB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n-GB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Unfortunately, they do not know which bottle of wine is poisoned, and the poison is completely indiscernible.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chemeClr val="tx1"/>
                </a:solidFill>
              </a:rPr>
              <a:t>It will kill you 24 hours after you drink it</a:t>
            </a:r>
            <a:r>
              <a:rPr lang="en-US" altLang="zh-CN" dirty="0"/>
              <a:t>.</a:t>
            </a:r>
            <a:endParaRPr lang="en-GB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GB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</a:rPr>
              <a:t>The </a:t>
            </a:r>
            <a:r>
              <a:rPr lang="en-GB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King has </a:t>
            </a:r>
            <a:r>
              <a:rPr lang="en-GB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10</a:t>
            </a:r>
            <a:r>
              <a:rPr lang="en-GB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prisoners he plans to execute. He decides to use them as taste testers to determine which bottle of wine contains the poison.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E3D6A5D8-5C23-5DFA-D547-421FD71C9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573" y="1566173"/>
            <a:ext cx="590210" cy="590210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8173B241-D549-083E-7C1C-92B98660BFB2}"/>
              </a:ext>
            </a:extLst>
          </p:cNvPr>
          <p:cNvGrpSpPr/>
          <p:nvPr/>
        </p:nvGrpSpPr>
        <p:grpSpPr>
          <a:xfrm>
            <a:off x="8336030" y="2396631"/>
            <a:ext cx="590210" cy="590210"/>
            <a:chOff x="10681719" y="2778521"/>
            <a:chExt cx="786947" cy="78694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641E18C2-E359-AA8B-F0D9-443ECEF60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1719" y="2778521"/>
              <a:ext cx="786947" cy="786947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3EB4FA46-1B51-60C2-4902-2BAEE1066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9842" y="2800411"/>
              <a:ext cx="270699" cy="27069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4C57D53-7BBB-25B4-2B55-74F0CA5E19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202" y="4448187"/>
            <a:ext cx="306038" cy="30305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8586062-FF01-A002-2B6F-E8AA5D4B0AC2}"/>
              </a:ext>
            </a:extLst>
          </p:cNvPr>
          <p:cNvSpPr/>
          <p:nvPr/>
        </p:nvSpPr>
        <p:spPr>
          <a:xfrm>
            <a:off x="2215606" y="2346455"/>
            <a:ext cx="4354960" cy="15502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What should the king do?</a:t>
            </a:r>
            <a:endParaRPr lang="en-IL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68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2412C09E-6F78-161A-6B15-65602BD14DBE}"/>
              </a:ext>
            </a:extLst>
          </p:cNvPr>
          <p:cNvGrpSpPr/>
          <p:nvPr/>
        </p:nvGrpSpPr>
        <p:grpSpPr>
          <a:xfrm>
            <a:off x="651107" y="423720"/>
            <a:ext cx="7443450" cy="590218"/>
            <a:chOff x="868143" y="564959"/>
            <a:chExt cx="9924600" cy="78695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4CDC109-93DB-8DCE-3C45-06C8CA555AEF}"/>
                </a:ext>
              </a:extLst>
            </p:cNvPr>
            <p:cNvGrpSpPr/>
            <p:nvPr/>
          </p:nvGrpSpPr>
          <p:grpSpPr>
            <a:xfrm>
              <a:off x="868143" y="564967"/>
              <a:ext cx="1800727" cy="786949"/>
              <a:chOff x="929558" y="4133967"/>
              <a:chExt cx="1800727" cy="78694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0580955-AEE2-9C06-690C-48B1A6FA75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9558" y="4133969"/>
                <a:ext cx="786947" cy="786947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CCF164A-CB7F-F6CD-3355-E2B566FA9D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2432" y="4133969"/>
                <a:ext cx="786947" cy="786947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8212525-D8BF-87AE-F907-BD8D3725CF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5306" y="4133968"/>
                <a:ext cx="786947" cy="786947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6D3A7DD-30EE-2234-A1BA-18C9DEC2C6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3338" y="4133967"/>
                <a:ext cx="786947" cy="786947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8E73397-4D01-B6FB-E6D2-053B3370E5E0}"/>
                </a:ext>
              </a:extLst>
            </p:cNvPr>
            <p:cNvGrpSpPr/>
            <p:nvPr/>
          </p:nvGrpSpPr>
          <p:grpSpPr>
            <a:xfrm>
              <a:off x="2214797" y="564959"/>
              <a:ext cx="7209317" cy="786957"/>
              <a:chOff x="2214797" y="564959"/>
              <a:chExt cx="7209317" cy="786957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F90506BD-366C-F035-46C6-4B5E6667BD1E}"/>
                  </a:ext>
                </a:extLst>
              </p:cNvPr>
              <p:cNvGrpSpPr/>
              <p:nvPr/>
            </p:nvGrpSpPr>
            <p:grpSpPr>
              <a:xfrm>
                <a:off x="2214797" y="564967"/>
                <a:ext cx="1800727" cy="786949"/>
                <a:chOff x="929558" y="4133967"/>
                <a:chExt cx="1800727" cy="786949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D02B84A6-95EE-7C28-D5CC-BFD74B7261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9558" y="4133969"/>
                  <a:ext cx="786947" cy="786947"/>
                </a:xfrm>
                <a:prstGeom prst="rect">
                  <a:avLst/>
                </a:prstGeom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A3ABCB79-7082-1093-F8FC-462373A422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2432" y="4133969"/>
                  <a:ext cx="786947" cy="786947"/>
                </a:xfrm>
                <a:prstGeom prst="rect">
                  <a:avLst/>
                </a:prstGeom>
              </p:spPr>
            </p:pic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C9F852D2-2A03-BFBD-472A-3F45B7DBE9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95306" y="4133968"/>
                  <a:ext cx="786947" cy="786947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63115BF9-B6CF-4863-20CF-4F4B8108CB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43338" y="4133967"/>
                  <a:ext cx="786947" cy="786947"/>
                </a:xfrm>
                <a:prstGeom prst="rect">
                  <a:avLst/>
                </a:prstGeom>
              </p:spPr>
            </p:pic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59C433B-4378-BA98-AC87-DFEDF90F9BA1}"/>
                  </a:ext>
                </a:extLst>
              </p:cNvPr>
              <p:cNvGrpSpPr/>
              <p:nvPr/>
            </p:nvGrpSpPr>
            <p:grpSpPr>
              <a:xfrm>
                <a:off x="3546293" y="564967"/>
                <a:ext cx="1800727" cy="786949"/>
                <a:chOff x="929558" y="4133967"/>
                <a:chExt cx="1800727" cy="786949"/>
              </a:xfrm>
            </p:grpSpPr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068F706E-7BFC-F283-543E-24DFA8012B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9558" y="4133969"/>
                  <a:ext cx="786947" cy="786947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30011AC1-F5AA-8342-6A7D-04A03C883D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2432" y="4133969"/>
                  <a:ext cx="786947" cy="786947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38840D49-EEB0-9BD9-08F2-ED434C40ED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95306" y="4133968"/>
                  <a:ext cx="786947" cy="786947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78B429AE-0AF0-60BF-3828-CED850524A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43338" y="4133967"/>
                  <a:ext cx="786947" cy="786947"/>
                </a:xfrm>
                <a:prstGeom prst="rect">
                  <a:avLst/>
                </a:prstGeom>
              </p:spPr>
            </p:pic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7449BBD-AF0B-D71F-D29D-39205B6C3F7A}"/>
                  </a:ext>
                </a:extLst>
              </p:cNvPr>
              <p:cNvGrpSpPr/>
              <p:nvPr/>
            </p:nvGrpSpPr>
            <p:grpSpPr>
              <a:xfrm>
                <a:off x="4892947" y="564965"/>
                <a:ext cx="1800727" cy="786949"/>
                <a:chOff x="929558" y="4133967"/>
                <a:chExt cx="1800727" cy="786949"/>
              </a:xfrm>
            </p:grpSpPr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8EC7FD88-E0E3-F8C6-5357-99BE7B3F51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9558" y="4133969"/>
                  <a:ext cx="786947" cy="786947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CB3CCB57-834A-3DD6-2536-5680853914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2432" y="4133969"/>
                  <a:ext cx="786947" cy="786947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8E0B7871-E77B-A6A5-5F6D-6C4FCBE9BF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95306" y="4133968"/>
                  <a:ext cx="786947" cy="786947"/>
                </a:xfrm>
                <a:prstGeom prst="rect">
                  <a:avLst/>
                </a:prstGeom>
              </p:spPr>
            </p:pic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BA0A5082-CD1A-E011-5D0B-98E359F599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43338" y="4133967"/>
                  <a:ext cx="786947" cy="786947"/>
                </a:xfrm>
                <a:prstGeom prst="rect">
                  <a:avLst/>
                </a:prstGeom>
              </p:spPr>
            </p:pic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5E54E54A-8065-CCF0-7076-4C73D5A39AEB}"/>
                  </a:ext>
                </a:extLst>
              </p:cNvPr>
              <p:cNvGrpSpPr/>
              <p:nvPr/>
            </p:nvGrpSpPr>
            <p:grpSpPr>
              <a:xfrm>
                <a:off x="6254759" y="564965"/>
                <a:ext cx="1800727" cy="786949"/>
                <a:chOff x="929558" y="4133967"/>
                <a:chExt cx="1800727" cy="786949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7632ECBA-ED1D-C5C1-A21F-201A117392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9558" y="4133969"/>
                  <a:ext cx="786947" cy="786947"/>
                </a:xfrm>
                <a:prstGeom prst="rect">
                  <a:avLst/>
                </a:prstGeom>
              </p:spPr>
            </p:pic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D90E0C5E-59A2-0A7D-2615-F9A63EE239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2432" y="4133969"/>
                  <a:ext cx="786947" cy="786947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2A988ED4-1D5B-5B9C-849D-B26D94018E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95306" y="4133968"/>
                  <a:ext cx="786947" cy="786947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0254CAFC-206E-416C-9D44-389F13B910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43338" y="4133967"/>
                  <a:ext cx="786947" cy="786947"/>
                </a:xfrm>
                <a:prstGeom prst="rect">
                  <a:avLst/>
                </a:prstGeom>
              </p:spPr>
            </p:pic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F4CEFF5F-A415-0539-96EB-63CC4D5DDB2E}"/>
                  </a:ext>
                </a:extLst>
              </p:cNvPr>
              <p:cNvGrpSpPr/>
              <p:nvPr/>
            </p:nvGrpSpPr>
            <p:grpSpPr>
              <a:xfrm>
                <a:off x="7623387" y="564959"/>
                <a:ext cx="1800727" cy="786949"/>
                <a:chOff x="929558" y="4133967"/>
                <a:chExt cx="1800727" cy="786949"/>
              </a:xfrm>
            </p:grpSpPr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DF30DA4A-50DC-C291-7A47-BC9B6205F0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9558" y="4133969"/>
                  <a:ext cx="786947" cy="786947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C61A1642-82CD-AC80-C6E5-5E2D108DC4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2432" y="4133969"/>
                  <a:ext cx="786947" cy="786947"/>
                </a:xfrm>
                <a:prstGeom prst="rect">
                  <a:avLst/>
                </a:prstGeom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11D4038B-F164-6881-4A59-84087573A3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95306" y="4133968"/>
                  <a:ext cx="786947" cy="786947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EE9DDD41-689F-2632-5E7B-92E53C83BC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43338" y="4133967"/>
                  <a:ext cx="786947" cy="78694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20AD7AE-E788-D801-814F-D646BB4BCB35}"/>
                </a:ext>
              </a:extLst>
            </p:cNvPr>
            <p:cNvGrpSpPr/>
            <p:nvPr/>
          </p:nvGrpSpPr>
          <p:grpSpPr>
            <a:xfrm>
              <a:off x="8992016" y="564961"/>
              <a:ext cx="1800727" cy="786949"/>
              <a:chOff x="929558" y="4133967"/>
              <a:chExt cx="1800727" cy="786949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12039E9E-B519-908F-BA21-6DA56937F7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9558" y="4133969"/>
                <a:ext cx="786947" cy="786947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FA1DBCCF-47D6-3F3E-7B17-FAA02246C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2432" y="4133969"/>
                <a:ext cx="786947" cy="786947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7763AE70-8B63-5F76-BDA3-53F651E042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5306" y="4133968"/>
                <a:ext cx="786947" cy="786947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3FD32EA6-AFCA-5006-9541-5E1661DBE0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3338" y="4133967"/>
                <a:ext cx="786947" cy="786947"/>
              </a:xfrm>
              <a:prstGeom prst="rect">
                <a:avLst/>
              </a:prstGeom>
            </p:spPr>
          </p:pic>
        </p:grp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4B1102A6-8B61-4314-9E2D-D0915E9DA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135" y="617312"/>
            <a:ext cx="203024" cy="203024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839092A-6352-605C-5650-F8B89D2D0DC8}"/>
              </a:ext>
            </a:extLst>
          </p:cNvPr>
          <p:cNvSpPr/>
          <p:nvPr/>
        </p:nvSpPr>
        <p:spPr>
          <a:xfrm>
            <a:off x="794085" y="423417"/>
            <a:ext cx="3546308" cy="59051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B24845DC-A20F-2D6B-BC8F-DB879C59F7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444" y="1199036"/>
            <a:ext cx="471742" cy="471742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AAA294A-C050-1351-BBDA-7D82C5CC1F46}"/>
              </a:ext>
            </a:extLst>
          </p:cNvPr>
          <p:cNvCxnSpPr>
            <a:cxnSpLocks/>
            <a:endCxn id="71" idx="0"/>
          </p:cNvCxnSpPr>
          <p:nvPr/>
        </p:nvCxnSpPr>
        <p:spPr>
          <a:xfrm flipH="1">
            <a:off x="1312910" y="2569366"/>
            <a:ext cx="938229" cy="859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1C74452-924C-C830-980C-3714259E6DE4}"/>
              </a:ext>
            </a:extLst>
          </p:cNvPr>
          <p:cNvSpPr txBox="1"/>
          <p:nvPr/>
        </p:nvSpPr>
        <p:spPr>
          <a:xfrm>
            <a:off x="2192047" y="2267367"/>
            <a:ext cx="9105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  <a:defRPr/>
            </a:pPr>
            <a:r>
              <a:rPr lang="en-GB" sz="1350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Poisoned?</a:t>
            </a:r>
            <a:endParaRPr lang="en-IL" sz="135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FCB9BB6-D211-549C-45F6-019E0F55959B}"/>
              </a:ext>
            </a:extLst>
          </p:cNvPr>
          <p:cNvSpPr txBox="1"/>
          <p:nvPr/>
        </p:nvSpPr>
        <p:spPr>
          <a:xfrm>
            <a:off x="1443292" y="2748291"/>
            <a:ext cx="4110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  <a:defRPr/>
            </a:pPr>
            <a:r>
              <a:rPr lang="en-GB" sz="1350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Yes</a:t>
            </a:r>
            <a:endParaRPr lang="en-IL" sz="135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0D395935-B366-60E8-1082-359810B98A1A}"/>
              </a:ext>
            </a:extLst>
          </p:cNvPr>
          <p:cNvSpPr/>
          <p:nvPr/>
        </p:nvSpPr>
        <p:spPr>
          <a:xfrm>
            <a:off x="374512" y="3428841"/>
            <a:ext cx="1876796" cy="5414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</a:rPr>
              <a:t>Proceed with left group</a:t>
            </a: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C098819-D8E1-AEA7-43C5-63753844A29B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2893175" y="2569365"/>
            <a:ext cx="953173" cy="877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9858862-4785-9503-3DA2-59D4BDB5AF56}"/>
              </a:ext>
            </a:extLst>
          </p:cNvPr>
          <p:cNvSpPr txBox="1"/>
          <p:nvPr/>
        </p:nvSpPr>
        <p:spPr>
          <a:xfrm>
            <a:off x="3454136" y="2757230"/>
            <a:ext cx="3882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  <a:defRPr/>
            </a:pPr>
            <a:r>
              <a:rPr lang="en-GB" sz="1350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No</a:t>
            </a:r>
            <a:endParaRPr lang="en-IL" sz="135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E4A8B84D-FD28-0D2E-3789-13339D0482DB}"/>
              </a:ext>
            </a:extLst>
          </p:cNvPr>
          <p:cNvSpPr/>
          <p:nvPr/>
        </p:nvSpPr>
        <p:spPr>
          <a:xfrm>
            <a:off x="2907949" y="3446720"/>
            <a:ext cx="1876796" cy="5414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</a:rPr>
              <a:t>Proceed with right group</a:t>
            </a: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132868B2-6776-273B-68ED-76CC3D259F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433" y="1925811"/>
            <a:ext cx="422347" cy="422347"/>
          </a:xfrm>
          <a:prstGeom prst="rect">
            <a:avLst/>
          </a:prstGeom>
        </p:spPr>
      </p:pic>
      <p:sp>
        <p:nvSpPr>
          <p:cNvPr id="83" name="Right Brace 82">
            <a:extLst>
              <a:ext uri="{FF2B5EF4-FFF2-40B4-BE49-F238E27FC236}">
                <a16:creationId xmlns:a16="http://schemas.microsoft.com/office/drawing/2014/main" id="{E30E63C5-EA3A-9A43-CA0D-A6D38DA5D77C}"/>
              </a:ext>
            </a:extLst>
          </p:cNvPr>
          <p:cNvSpPr/>
          <p:nvPr/>
        </p:nvSpPr>
        <p:spPr>
          <a:xfrm>
            <a:off x="5116429" y="1236245"/>
            <a:ext cx="181226" cy="2855996"/>
          </a:xfrm>
          <a:prstGeom prst="rightBrace">
            <a:avLst>
              <a:gd name="adj1" fmla="val 251919"/>
              <a:gd name="adj2" fmla="val 45418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>
              <a:latin typeface="Calibri" panose="020F0502020204030204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F5765B0-51F4-AEBB-CF41-0DC70D5A8DE2}"/>
              </a:ext>
            </a:extLst>
          </p:cNvPr>
          <p:cNvSpPr txBox="1"/>
          <p:nvPr/>
        </p:nvSpPr>
        <p:spPr>
          <a:xfrm>
            <a:off x="6131723" y="2209659"/>
            <a:ext cx="11598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en-GB" sz="2100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24 hours</a:t>
            </a:r>
            <a:endParaRPr lang="en-IL" sz="210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C44879B3-4D88-A8FA-0A2A-CBBC3183BD7D}"/>
                  </a:ext>
                </a:extLst>
              </p:cNvPr>
              <p:cNvSpPr/>
              <p:nvPr/>
            </p:nvSpPr>
            <p:spPr>
              <a:xfrm>
                <a:off x="233232" y="4410295"/>
                <a:ext cx="8677536" cy="541421"/>
              </a:xfrm>
              <a:prstGeom prst="round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r>
                  <a:rPr lang="en-US" sz="2000" kern="1200" dirty="0">
                    <a:solidFill>
                      <a:prstClr val="black"/>
                    </a:solidFill>
                    <a:latin typeface="Calibri" panose="020F0502020204030204"/>
                  </a:rPr>
                  <a:t>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120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0" kern="120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sz="2000" i="1" kern="120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12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kern="12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1000</m:t>
                    </m:r>
                    <m:r>
                      <a:rPr lang="en-US" sz="2000" b="0" i="1" kern="12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b="0" i="1" kern="12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≈10</m:t>
                    </m:r>
                  </m:oMath>
                </a14:m>
                <a:r>
                  <a:rPr lang="en-US" sz="2000" kern="1200" dirty="0">
                    <a:solidFill>
                      <a:prstClr val="black"/>
                    </a:solidFill>
                    <a:latin typeface="Calibri" panose="020F0502020204030204"/>
                  </a:rPr>
                  <a:t> trials = 10 days we can identify the poisoned bottle</a:t>
                </a:r>
                <a:endParaRPr lang="en-IL" sz="2000" kern="12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C44879B3-4D88-A8FA-0A2A-CBBC3183BD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32" y="4410295"/>
                <a:ext cx="8677536" cy="541421"/>
              </a:xfrm>
              <a:prstGeom prst="roundRect">
                <a:avLst/>
              </a:prstGeom>
              <a:blipFill>
                <a:blip r:embed="rId6"/>
                <a:stretch>
                  <a:fillRect b="-430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967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9" grpId="0"/>
      <p:bldP spid="70" grpId="0"/>
      <p:bldP spid="71" grpId="0" animBg="1"/>
      <p:bldP spid="73" grpId="0"/>
      <p:bldP spid="74" grpId="0" animBg="1"/>
      <p:bldP spid="83" grpId="0" animBg="1"/>
      <p:bldP spid="84" grpId="0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E79B3-4AEE-E29F-A01D-5D51BDFDE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869" y="99261"/>
            <a:ext cx="7886700" cy="99417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Example : </a:t>
            </a:r>
            <a:r>
              <a:rPr lang="en-US" b="1" dirty="0">
                <a:solidFill>
                  <a:schemeClr val="tx1"/>
                </a:solidFill>
              </a:rPr>
              <a:t>The king and the wine riddle</a:t>
            </a:r>
            <a:endParaRPr lang="en-IL" b="1" dirty="0">
              <a:solidFill>
                <a:schemeClr val="tx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B18642-F08D-267B-B7CB-B73D4AFF1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362" y="951999"/>
            <a:ext cx="8187489" cy="4092239"/>
          </a:xfrm>
        </p:spPr>
        <p:txBody>
          <a:bodyPr>
            <a:normAutofit/>
          </a:bodyPr>
          <a:lstStyle/>
          <a:p>
            <a:r>
              <a:rPr lang="en-GB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The King of a small country invites 1000 senators to his annual party.</a:t>
            </a:r>
          </a:p>
          <a:p>
            <a:r>
              <a:rPr lang="en-GB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Each senator brings the King a bottle of wine. </a:t>
            </a:r>
          </a:p>
          <a:p>
            <a:r>
              <a:rPr lang="en-GB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The queen discovers that one of the senators is trying to assassinate the King by giving him a bottle of poisoned wine</a:t>
            </a:r>
            <a:endParaRPr lang="en-GB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en-GB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Unfortunately, they do not know which bottle of wine is poisoned, and the poison is completely indiscernible.</a:t>
            </a:r>
            <a:r>
              <a:rPr lang="en-US" altLang="zh-CN" dirty="0"/>
              <a:t> It will kill you 24 hours after you drink it.</a:t>
            </a:r>
            <a:endParaRPr lang="en-GB" b="0" i="0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r>
              <a:rPr lang="en-GB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The </a:t>
            </a:r>
            <a:r>
              <a:rPr lang="en-GB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King has </a:t>
            </a:r>
            <a:r>
              <a:rPr lang="en-GB" b="1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10</a:t>
            </a:r>
            <a:r>
              <a:rPr lang="en-GB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prisoners he plans to execute. He decides to use them as taste testers to determine which bottle of wine contains the poison.</a:t>
            </a:r>
          </a:p>
          <a:p>
            <a:endParaRPr lang="en-GB" b="0" i="0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</a:rPr>
              <a:t>The King wants to continue with the festivities using the wine bottles within </a:t>
            </a:r>
            <a:r>
              <a:rPr lang="en-GB" b="1" dirty="0">
                <a:solidFill>
                  <a:srgbClr val="C00000"/>
                </a:solidFill>
                <a:latin typeface="Arial" panose="020B0604020202020204" pitchFamily="34" charset="0"/>
              </a:rPr>
              <a:t>24 hours.</a:t>
            </a:r>
          </a:p>
          <a:p>
            <a:endParaRPr lang="en-GB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E3D6A5D8-5C23-5DFA-D547-421FD71C9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704" y="900915"/>
            <a:ext cx="590210" cy="590210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8173B241-D549-083E-7C1C-92B98660BFB2}"/>
              </a:ext>
            </a:extLst>
          </p:cNvPr>
          <p:cNvGrpSpPr/>
          <p:nvPr/>
        </p:nvGrpSpPr>
        <p:grpSpPr>
          <a:xfrm>
            <a:off x="8429898" y="1686434"/>
            <a:ext cx="590210" cy="590210"/>
            <a:chOff x="10681719" y="2778521"/>
            <a:chExt cx="786947" cy="78694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641E18C2-E359-AA8B-F0D9-443ECEF60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1719" y="2778521"/>
              <a:ext cx="786947" cy="786947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3EB4FA46-1B51-60C2-4902-2BAEE1066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9842" y="2800411"/>
              <a:ext cx="270699" cy="27069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4C57D53-7BBB-25B4-2B55-74F0CA5E19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583" y="2998118"/>
            <a:ext cx="306038" cy="30305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8586062-FF01-A002-2B6F-E8AA5D4B0AC2}"/>
              </a:ext>
            </a:extLst>
          </p:cNvPr>
          <p:cNvSpPr/>
          <p:nvPr/>
        </p:nvSpPr>
        <p:spPr>
          <a:xfrm>
            <a:off x="2096739" y="1785741"/>
            <a:ext cx="4354960" cy="15502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What should the king do now?</a:t>
            </a:r>
            <a:endParaRPr lang="en-IL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28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ACBE836-BD16-FC63-A6A2-D0B5E324BC2C}"/>
              </a:ext>
            </a:extLst>
          </p:cNvPr>
          <p:cNvGrpSpPr/>
          <p:nvPr/>
        </p:nvGrpSpPr>
        <p:grpSpPr>
          <a:xfrm>
            <a:off x="475651" y="1509784"/>
            <a:ext cx="350912" cy="2709201"/>
            <a:chOff x="11105198" y="1814297"/>
            <a:chExt cx="460908" cy="4736095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B4D2C6-5CD9-C9BB-F8C4-E80C7BD8B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05198" y="1814297"/>
              <a:ext cx="408050" cy="404067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1CBC17B-EC23-AAE5-6599-7B02DE0EB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3219" y="2254968"/>
              <a:ext cx="408050" cy="404067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808D14C-6BF9-3AB2-6881-9A7AA7A9B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9956" y="2732243"/>
              <a:ext cx="408050" cy="404067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7F433FE-3E68-7DDB-8455-7C95FF760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9956" y="3231236"/>
              <a:ext cx="408050" cy="40406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57831B6-F6C6-9CBA-9FAD-74DC9375C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9956" y="3739406"/>
              <a:ext cx="408050" cy="404067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FFD98F93-498A-E319-B69B-779129CE8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3298" y="4221216"/>
              <a:ext cx="408050" cy="404067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26C1C733-EBEA-10D7-A45B-FE8E548F7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1319" y="4661887"/>
              <a:ext cx="408050" cy="404067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13D63A35-51FA-AFE1-517B-3AD6117DD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8056" y="5139162"/>
              <a:ext cx="408050" cy="404067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B517ECB-4B26-F7B7-A7DF-0FCBE3921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8056" y="5638155"/>
              <a:ext cx="408050" cy="404067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584F0C00-D6FB-0C14-8FDA-9F3F7C58C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8056" y="6146325"/>
              <a:ext cx="408050" cy="404067"/>
            </a:xfrm>
            <a:prstGeom prst="rect">
              <a:avLst/>
            </a:prstGeom>
          </p:spPr>
        </p:pic>
      </p:grpSp>
      <p:graphicFrame>
        <p:nvGraphicFramePr>
          <p:cNvPr id="52" name="Table 52">
            <a:extLst>
              <a:ext uri="{FF2B5EF4-FFF2-40B4-BE49-F238E27FC236}">
                <a16:creationId xmlns:a16="http://schemas.microsoft.com/office/drawing/2014/main" id="{A800A57D-366F-6155-555C-1472D16C4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748922"/>
              </p:ext>
            </p:extLst>
          </p:nvPr>
        </p:nvGraphicFramePr>
        <p:xfrm>
          <a:off x="907968" y="1013921"/>
          <a:ext cx="7121136" cy="3185160"/>
        </p:xfrm>
        <a:graphic>
          <a:graphicData uri="http://schemas.openxmlformats.org/drawingml/2006/table">
            <a:tbl>
              <a:tblPr firstRow="1" bandRow="1"/>
              <a:tblGrid>
                <a:gridCol w="1186856">
                  <a:extLst>
                    <a:ext uri="{9D8B030D-6E8A-4147-A177-3AD203B41FA5}">
                      <a16:colId xmlns:a16="http://schemas.microsoft.com/office/drawing/2014/main" val="586335188"/>
                    </a:ext>
                  </a:extLst>
                </a:gridCol>
                <a:gridCol w="324713">
                  <a:extLst>
                    <a:ext uri="{9D8B030D-6E8A-4147-A177-3AD203B41FA5}">
                      <a16:colId xmlns:a16="http://schemas.microsoft.com/office/drawing/2014/main" val="3121244007"/>
                    </a:ext>
                  </a:extLst>
                </a:gridCol>
                <a:gridCol w="252663">
                  <a:extLst>
                    <a:ext uri="{9D8B030D-6E8A-4147-A177-3AD203B41FA5}">
                      <a16:colId xmlns:a16="http://schemas.microsoft.com/office/drawing/2014/main" val="3162621464"/>
                    </a:ext>
                  </a:extLst>
                </a:gridCol>
                <a:gridCol w="315830">
                  <a:extLst>
                    <a:ext uri="{9D8B030D-6E8A-4147-A177-3AD203B41FA5}">
                      <a16:colId xmlns:a16="http://schemas.microsoft.com/office/drawing/2014/main" val="2186067906"/>
                    </a:ext>
                  </a:extLst>
                </a:gridCol>
                <a:gridCol w="314180">
                  <a:extLst>
                    <a:ext uri="{9D8B030D-6E8A-4147-A177-3AD203B41FA5}">
                      <a16:colId xmlns:a16="http://schemas.microsoft.com/office/drawing/2014/main" val="660793682"/>
                    </a:ext>
                  </a:extLst>
                </a:gridCol>
                <a:gridCol w="336169">
                  <a:extLst>
                    <a:ext uri="{9D8B030D-6E8A-4147-A177-3AD203B41FA5}">
                      <a16:colId xmlns:a16="http://schemas.microsoft.com/office/drawing/2014/main" val="3302669089"/>
                    </a:ext>
                  </a:extLst>
                </a:gridCol>
                <a:gridCol w="336169">
                  <a:extLst>
                    <a:ext uri="{9D8B030D-6E8A-4147-A177-3AD203B41FA5}">
                      <a16:colId xmlns:a16="http://schemas.microsoft.com/office/drawing/2014/main" val="992945371"/>
                    </a:ext>
                  </a:extLst>
                </a:gridCol>
                <a:gridCol w="336168">
                  <a:extLst>
                    <a:ext uri="{9D8B030D-6E8A-4147-A177-3AD203B41FA5}">
                      <a16:colId xmlns:a16="http://schemas.microsoft.com/office/drawing/2014/main" val="1918139507"/>
                    </a:ext>
                  </a:extLst>
                </a:gridCol>
                <a:gridCol w="336169">
                  <a:extLst>
                    <a:ext uri="{9D8B030D-6E8A-4147-A177-3AD203B41FA5}">
                      <a16:colId xmlns:a16="http://schemas.microsoft.com/office/drawing/2014/main" val="2623015619"/>
                    </a:ext>
                  </a:extLst>
                </a:gridCol>
                <a:gridCol w="336169">
                  <a:extLst>
                    <a:ext uri="{9D8B030D-6E8A-4147-A177-3AD203B41FA5}">
                      <a16:colId xmlns:a16="http://schemas.microsoft.com/office/drawing/2014/main" val="2393964642"/>
                    </a:ext>
                  </a:extLst>
                </a:gridCol>
                <a:gridCol w="336169">
                  <a:extLst>
                    <a:ext uri="{9D8B030D-6E8A-4147-A177-3AD203B41FA5}">
                      <a16:colId xmlns:a16="http://schemas.microsoft.com/office/drawing/2014/main" val="220470724"/>
                    </a:ext>
                  </a:extLst>
                </a:gridCol>
                <a:gridCol w="336169">
                  <a:extLst>
                    <a:ext uri="{9D8B030D-6E8A-4147-A177-3AD203B41FA5}">
                      <a16:colId xmlns:a16="http://schemas.microsoft.com/office/drawing/2014/main" val="266379322"/>
                    </a:ext>
                  </a:extLst>
                </a:gridCol>
                <a:gridCol w="1757608">
                  <a:extLst>
                    <a:ext uri="{9D8B030D-6E8A-4147-A177-3AD203B41FA5}">
                      <a16:colId xmlns:a16="http://schemas.microsoft.com/office/drawing/2014/main" val="4106192302"/>
                    </a:ext>
                  </a:extLst>
                </a:gridCol>
                <a:gridCol w="616104">
                  <a:extLst>
                    <a:ext uri="{9D8B030D-6E8A-4147-A177-3AD203B41FA5}">
                      <a16:colId xmlns:a16="http://schemas.microsoft.com/office/drawing/2014/main" val="738812026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Bottle </a:t>
                      </a:r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11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1000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136087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Prisoner </a:t>
                      </a:r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#1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257059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Prisoner </a:t>
                      </a:r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#2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37381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Prisoner </a:t>
                      </a:r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#3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77754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Prisoner </a:t>
                      </a:r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#4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000632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Prisoner </a:t>
                      </a:r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#5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836573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Prisoner </a:t>
                      </a:r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#6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048226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Prisoner </a:t>
                      </a:r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#7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256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Prisoner </a:t>
                      </a:r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#8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352584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Prisoner </a:t>
                      </a:r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#9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030028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Prisoner </a:t>
                      </a:r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#10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3542918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B1C5E593-2B32-E92C-88E1-DB2141307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790" y="500805"/>
            <a:ext cx="534487" cy="51311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C6A8462-BF3C-BDE9-D982-E1D095AAD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659" y="500805"/>
            <a:ext cx="534487" cy="51311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A1F2AC5-D5F4-4789-2708-B97D3043F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399" y="500805"/>
            <a:ext cx="534487" cy="51311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C668135-D0CA-3544-BFF1-E4F14A709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770" y="489215"/>
            <a:ext cx="534487" cy="51311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59BC67F-1125-DC93-3693-754F2BDA6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638" y="500805"/>
            <a:ext cx="534487" cy="51311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BE23275-322C-5B6D-7228-57E44289D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32" y="489215"/>
            <a:ext cx="534487" cy="51311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639C0F8-29EA-29A1-E8AA-8ADFAB8E6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878" y="489215"/>
            <a:ext cx="534487" cy="51311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F54D7B87-EF51-6189-D661-A2697C534C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151" y="489215"/>
            <a:ext cx="534487" cy="51311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8225CDF4-634A-3D79-4029-F8C291756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870" y="471870"/>
            <a:ext cx="534487" cy="513116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EA1AEFC5-9C18-3FBC-6BD9-82A447391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716" y="471870"/>
            <a:ext cx="534487" cy="51311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C3EAAAB1-9D34-EB21-87F8-8B9BA94BB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989" y="471870"/>
            <a:ext cx="534487" cy="513116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4388A66-3F66-627C-7F54-7390FC6BC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608" y="507262"/>
            <a:ext cx="534487" cy="51311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DBEC2240-088F-928F-CDC5-40FF2AC7A0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369" y="268846"/>
            <a:ext cx="203024" cy="203024"/>
          </a:xfrm>
          <a:prstGeom prst="rect">
            <a:avLst/>
          </a:prstGeom>
        </p:spPr>
      </p:pic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FE7430F6-A8C9-71DD-8BFD-3A42ED8360E1}"/>
              </a:ext>
            </a:extLst>
          </p:cNvPr>
          <p:cNvSpPr/>
          <p:nvPr/>
        </p:nvSpPr>
        <p:spPr>
          <a:xfrm>
            <a:off x="4650942" y="1421626"/>
            <a:ext cx="320341" cy="277308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Speech Bubble: Rectangle with Corners Rounded 75">
                <a:extLst>
                  <a:ext uri="{FF2B5EF4-FFF2-40B4-BE49-F238E27FC236}">
                    <a16:creationId xmlns:a16="http://schemas.microsoft.com/office/drawing/2014/main" id="{A23059CC-DE94-4A35-C431-64A4E56667E0}"/>
                  </a:ext>
                </a:extLst>
              </p:cNvPr>
              <p:cNvSpPr/>
              <p:nvPr/>
            </p:nvSpPr>
            <p:spPr>
              <a:xfrm>
                <a:off x="320341" y="4394535"/>
                <a:ext cx="2749379" cy="717382"/>
              </a:xfrm>
              <a:prstGeom prst="wedgeRoundRectCallout">
                <a:avLst>
                  <a:gd name="adj1" fmla="val 110553"/>
                  <a:gd name="adj2" fmla="val -58777"/>
                  <a:gd name="adj3" fmla="val 16667"/>
                </a:avLst>
              </a:prstGeom>
              <a:solidFill>
                <a:srgbClr val="C00000">
                  <a:alpha val="36078"/>
                </a:srgbClr>
              </a:solidFill>
              <a:ln w="19050">
                <a:solidFill>
                  <a:srgbClr val="FF0000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r>
                  <a:rPr lang="en-US" sz="1350" kern="1200" dirty="0">
                    <a:solidFill>
                      <a:prstClr val="white"/>
                    </a:solidFill>
                    <a:latin typeface="Calibri" panose="020F0502020204030204"/>
                  </a:rPr>
                  <a:t>Column number in binary</a:t>
                </a:r>
              </a:p>
              <a:p>
                <a:pPr algn="ctr" defTabSz="685800">
                  <a:buClrTx/>
                  <a:defRPr/>
                </a:pPr>
                <a:r>
                  <a:rPr lang="en-US" sz="1350" kern="1200" dirty="0">
                    <a:solidFill>
                      <a:prstClr val="white"/>
                    </a:solidFill>
                    <a:latin typeface="Calibri" panose="020F0502020204030204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350" i="1" kern="1200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350" kern="1200" dirty="0">
                    <a:solidFill>
                      <a:prstClr val="white"/>
                    </a:solidFill>
                    <a:latin typeface="Calibri" panose="020F0502020204030204"/>
                  </a:rPr>
                  <a:t> columns we need </a:t>
                </a:r>
                <a14:m>
                  <m:oMath xmlns:m="http://schemas.openxmlformats.org/officeDocument/2006/math">
                    <m:r>
                      <a:rPr lang="en-US" sz="1350" i="1" kern="1200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350" i="1" kern="1200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350" i="1" kern="1200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1350" i="1" kern="1200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sz="1350" i="1" kern="1200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350" i="1" kern="1200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350" kern="1200" dirty="0">
                    <a:solidFill>
                      <a:prstClr val="white"/>
                    </a:solidFill>
                    <a:latin typeface="Calibri" panose="020F0502020204030204"/>
                  </a:rPr>
                  <a:t>rows</a:t>
                </a:r>
                <a:endParaRPr lang="en-IL" sz="1350" kern="120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76" name="Speech Bubble: Rectangle with Corners Rounded 75">
                <a:extLst>
                  <a:ext uri="{FF2B5EF4-FFF2-40B4-BE49-F238E27FC236}">
                    <a16:creationId xmlns:a16="http://schemas.microsoft.com/office/drawing/2014/main" id="{A23059CC-DE94-4A35-C431-64A4E56667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41" y="4394535"/>
                <a:ext cx="2749379" cy="717382"/>
              </a:xfrm>
              <a:prstGeom prst="wedgeRoundRectCallout">
                <a:avLst>
                  <a:gd name="adj1" fmla="val 110553"/>
                  <a:gd name="adj2" fmla="val -58777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20D1C5B3-DF6C-A094-D767-3D49F1A67FD0}"/>
              </a:ext>
            </a:extLst>
          </p:cNvPr>
          <p:cNvSpPr/>
          <p:nvPr/>
        </p:nvSpPr>
        <p:spPr>
          <a:xfrm>
            <a:off x="2069057" y="3369838"/>
            <a:ext cx="5901489" cy="249656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8" name="Speech Bubble: Rectangle with Corners Rounded 77">
            <a:extLst>
              <a:ext uri="{FF2B5EF4-FFF2-40B4-BE49-F238E27FC236}">
                <a16:creationId xmlns:a16="http://schemas.microsoft.com/office/drawing/2014/main" id="{DA478066-1675-84A3-BDA5-A69FAA077DCA}"/>
              </a:ext>
            </a:extLst>
          </p:cNvPr>
          <p:cNvSpPr/>
          <p:nvPr/>
        </p:nvSpPr>
        <p:spPr>
          <a:xfrm>
            <a:off x="5717476" y="4309328"/>
            <a:ext cx="3106183" cy="805886"/>
          </a:xfrm>
          <a:prstGeom prst="wedgeRoundRectCallout">
            <a:avLst>
              <a:gd name="adj1" fmla="val -51425"/>
              <a:gd name="adj2" fmla="val -15654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</a:rPr>
              <a:t>Each row indicates a mixture  (A single cocktail)</a:t>
            </a:r>
          </a:p>
          <a:p>
            <a:pPr algn="ctr" defTabSz="685800">
              <a:buClrTx/>
              <a:defRPr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</a:rPr>
              <a:t>1 – used in the cocktail</a:t>
            </a:r>
          </a:p>
          <a:p>
            <a:pPr algn="ctr" defTabSz="685800">
              <a:buClrTx/>
              <a:defRPr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</a:rPr>
              <a:t>0- not used in the cocktail</a:t>
            </a:r>
            <a:endParaRPr lang="en-IL" sz="10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6134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6" grpId="0" animBg="1"/>
      <p:bldP spid="77" grpId="0" animBg="1"/>
      <p:bldP spid="7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ACBE836-BD16-FC63-A6A2-D0B5E324BC2C}"/>
              </a:ext>
            </a:extLst>
          </p:cNvPr>
          <p:cNvGrpSpPr/>
          <p:nvPr/>
        </p:nvGrpSpPr>
        <p:grpSpPr>
          <a:xfrm>
            <a:off x="6724271" y="1138823"/>
            <a:ext cx="421121" cy="2811086"/>
            <a:chOff x="11105198" y="1814297"/>
            <a:chExt cx="460908" cy="4736095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B4D2C6-5CD9-C9BB-F8C4-E80C7BD8B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05198" y="1814297"/>
              <a:ext cx="408050" cy="404067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1CBC17B-EC23-AAE5-6599-7B02DE0EB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3219" y="2254968"/>
              <a:ext cx="408050" cy="404067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808D14C-6BF9-3AB2-6881-9A7AA7A9B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9956" y="2732243"/>
              <a:ext cx="408050" cy="404067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7F433FE-3E68-7DDB-8455-7C95FF760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9956" y="3231236"/>
              <a:ext cx="408050" cy="40406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57831B6-F6C6-9CBA-9FAD-74DC9375C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9956" y="3739406"/>
              <a:ext cx="408050" cy="404067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FFD98F93-498A-E319-B69B-779129CE8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3298" y="4221216"/>
              <a:ext cx="408050" cy="404067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26C1C733-EBEA-10D7-A45B-FE8E548F7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1319" y="4661887"/>
              <a:ext cx="408050" cy="404067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13D63A35-51FA-AFE1-517B-3AD6117DD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8056" y="5139162"/>
              <a:ext cx="408050" cy="404067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B517ECB-4B26-F7B7-A7DF-0FCBE3921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8056" y="5638155"/>
              <a:ext cx="408050" cy="404067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584F0C00-D6FB-0C14-8FDA-9F3F7C58C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8056" y="6146325"/>
              <a:ext cx="408050" cy="404067"/>
            </a:xfrm>
            <a:prstGeom prst="rect">
              <a:avLst/>
            </a:prstGeom>
          </p:spPr>
        </p:pic>
      </p:grpSp>
      <p:graphicFrame>
        <p:nvGraphicFramePr>
          <p:cNvPr id="52" name="Table 52">
            <a:extLst>
              <a:ext uri="{FF2B5EF4-FFF2-40B4-BE49-F238E27FC236}">
                <a16:creationId xmlns:a16="http://schemas.microsoft.com/office/drawing/2014/main" id="{A800A57D-366F-6155-555C-1472D16C4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61858"/>
              </p:ext>
            </p:extLst>
          </p:nvPr>
        </p:nvGraphicFramePr>
        <p:xfrm>
          <a:off x="167746" y="761995"/>
          <a:ext cx="4576926" cy="3185160"/>
        </p:xfrm>
        <a:graphic>
          <a:graphicData uri="http://schemas.openxmlformats.org/drawingml/2006/table">
            <a:tbl>
              <a:tblPr firstRow="1" bandRow="1"/>
              <a:tblGrid>
                <a:gridCol w="1090531">
                  <a:extLst>
                    <a:ext uri="{9D8B030D-6E8A-4147-A177-3AD203B41FA5}">
                      <a16:colId xmlns:a16="http://schemas.microsoft.com/office/drawing/2014/main" val="586335188"/>
                    </a:ext>
                  </a:extLst>
                </a:gridCol>
                <a:gridCol w="298359">
                  <a:extLst>
                    <a:ext uri="{9D8B030D-6E8A-4147-A177-3AD203B41FA5}">
                      <a16:colId xmlns:a16="http://schemas.microsoft.com/office/drawing/2014/main" val="3121244007"/>
                    </a:ext>
                  </a:extLst>
                </a:gridCol>
                <a:gridCol w="270353">
                  <a:extLst>
                    <a:ext uri="{9D8B030D-6E8A-4147-A177-3AD203B41FA5}">
                      <a16:colId xmlns:a16="http://schemas.microsoft.com/office/drawing/2014/main" val="3162621464"/>
                    </a:ext>
                  </a:extLst>
                </a:gridCol>
                <a:gridCol w="252002">
                  <a:extLst>
                    <a:ext uri="{9D8B030D-6E8A-4147-A177-3AD203B41FA5}">
                      <a16:colId xmlns:a16="http://schemas.microsoft.com/office/drawing/2014/main" val="2186067906"/>
                    </a:ext>
                  </a:extLst>
                </a:gridCol>
                <a:gridCol w="288680">
                  <a:extLst>
                    <a:ext uri="{9D8B030D-6E8A-4147-A177-3AD203B41FA5}">
                      <a16:colId xmlns:a16="http://schemas.microsoft.com/office/drawing/2014/main" val="660793682"/>
                    </a:ext>
                  </a:extLst>
                </a:gridCol>
                <a:gridCol w="264627">
                  <a:extLst>
                    <a:ext uri="{9D8B030D-6E8A-4147-A177-3AD203B41FA5}">
                      <a16:colId xmlns:a16="http://schemas.microsoft.com/office/drawing/2014/main" val="3302669089"/>
                    </a:ext>
                  </a:extLst>
                </a:gridCol>
                <a:gridCol w="276521">
                  <a:extLst>
                    <a:ext uri="{9D8B030D-6E8A-4147-A177-3AD203B41FA5}">
                      <a16:colId xmlns:a16="http://schemas.microsoft.com/office/drawing/2014/main" val="992945371"/>
                    </a:ext>
                  </a:extLst>
                </a:gridCol>
                <a:gridCol w="266819">
                  <a:extLst>
                    <a:ext uri="{9D8B030D-6E8A-4147-A177-3AD203B41FA5}">
                      <a16:colId xmlns:a16="http://schemas.microsoft.com/office/drawing/2014/main" val="1918139507"/>
                    </a:ext>
                  </a:extLst>
                </a:gridCol>
                <a:gridCol w="271670">
                  <a:extLst>
                    <a:ext uri="{9D8B030D-6E8A-4147-A177-3AD203B41FA5}">
                      <a16:colId xmlns:a16="http://schemas.microsoft.com/office/drawing/2014/main" val="2623015619"/>
                    </a:ext>
                  </a:extLst>
                </a:gridCol>
                <a:gridCol w="252265">
                  <a:extLst>
                    <a:ext uri="{9D8B030D-6E8A-4147-A177-3AD203B41FA5}">
                      <a16:colId xmlns:a16="http://schemas.microsoft.com/office/drawing/2014/main" val="2393964642"/>
                    </a:ext>
                  </a:extLst>
                </a:gridCol>
                <a:gridCol w="291075">
                  <a:extLst>
                    <a:ext uri="{9D8B030D-6E8A-4147-A177-3AD203B41FA5}">
                      <a16:colId xmlns:a16="http://schemas.microsoft.com/office/drawing/2014/main" val="220470724"/>
                    </a:ext>
                  </a:extLst>
                </a:gridCol>
                <a:gridCol w="466942">
                  <a:extLst>
                    <a:ext uri="{9D8B030D-6E8A-4147-A177-3AD203B41FA5}">
                      <a16:colId xmlns:a16="http://schemas.microsoft.com/office/drawing/2014/main" val="266379322"/>
                    </a:ext>
                  </a:extLst>
                </a:gridCol>
                <a:gridCol w="287082">
                  <a:extLst>
                    <a:ext uri="{9D8B030D-6E8A-4147-A177-3AD203B41FA5}">
                      <a16:colId xmlns:a16="http://schemas.microsoft.com/office/drawing/2014/main" val="738812026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Bottle </a:t>
                      </a:r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endParaRPr lang="en-IL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1000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136087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Prisoner </a:t>
                      </a:r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#1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257059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Prisoner </a:t>
                      </a:r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#2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37381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Prisoner </a:t>
                      </a:r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#3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77754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Prisoner </a:t>
                      </a:r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#4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000632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Prisoner </a:t>
                      </a:r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#5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836573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Prisoner </a:t>
                      </a:r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#6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048226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Prisoner </a:t>
                      </a:r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#7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256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Prisoner </a:t>
                      </a:r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#8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352584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Prisoner </a:t>
                      </a:r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#9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030028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ysClr val="windowText" lastClr="000000"/>
                          </a:solidFill>
                        </a:rPr>
                        <a:t>Prisoner </a:t>
                      </a:r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</a:rPr>
                        <a:t>#10</a:t>
                      </a:r>
                      <a:endParaRPr lang="en-IL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3542918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AF18D5DA-3C76-BDE4-4D04-F590DA97657A}"/>
              </a:ext>
            </a:extLst>
          </p:cNvPr>
          <p:cNvGrpSpPr/>
          <p:nvPr/>
        </p:nvGrpSpPr>
        <p:grpSpPr>
          <a:xfrm>
            <a:off x="4814828" y="1225531"/>
            <a:ext cx="254867" cy="2787946"/>
            <a:chOff x="8321523" y="1779631"/>
            <a:chExt cx="372642" cy="3729409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761053F-7611-1085-F3D3-44C2B88B9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1523" y="1779631"/>
              <a:ext cx="337249" cy="337249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8FF31A07-6332-01B5-7656-AC8897D32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8914" y="2174573"/>
              <a:ext cx="332874" cy="332874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E9E8469F-CDB8-E2C4-7417-CD4AC835F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8914" y="2531718"/>
              <a:ext cx="332874" cy="332874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94090F11-7258-BAE8-E374-FD50750C5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2760" y="2905835"/>
              <a:ext cx="332874" cy="332874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C5F3CE76-20A2-BB72-D359-C8E2AC53D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2760" y="3262980"/>
              <a:ext cx="332874" cy="332874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F0C5B977-9060-5C03-1CCE-B511FFDE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2282" y="3660890"/>
              <a:ext cx="333352" cy="333352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33051B53-97E0-E436-6DE2-61ACA5100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7145" y="4053752"/>
              <a:ext cx="332874" cy="332874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7FD94880-B873-855B-84E3-29FDD867C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1291" y="4438066"/>
              <a:ext cx="332874" cy="332874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42E00567-DD21-9CF3-E63F-3283F794D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7145" y="4802705"/>
              <a:ext cx="332874" cy="332874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84584C6-48BF-BFC7-0257-98160B558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7145" y="5176166"/>
              <a:ext cx="332874" cy="332874"/>
            </a:xfrm>
            <a:prstGeom prst="rect">
              <a:avLst/>
            </a:prstGeom>
          </p:spPr>
        </p:pic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DBEC2240-088F-928F-CDC5-40FF2AC7A0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450" y="660483"/>
            <a:ext cx="203024" cy="203024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15142443-63CF-5817-2ED7-C1B53B6E0BE7}"/>
              </a:ext>
            </a:extLst>
          </p:cNvPr>
          <p:cNvSpPr/>
          <p:nvPr/>
        </p:nvSpPr>
        <p:spPr>
          <a:xfrm>
            <a:off x="2231409" y="4261515"/>
            <a:ext cx="2872579" cy="718213"/>
          </a:xfrm>
          <a:prstGeom prst="wedgeRoundRectCallout">
            <a:avLst>
              <a:gd name="adj1" fmla="val 48700"/>
              <a:gd name="adj2" fmla="val -8245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1350" kern="1200" dirty="0">
                <a:solidFill>
                  <a:prstClr val="white"/>
                </a:solidFill>
                <a:latin typeface="Calibri" panose="020F0502020204030204"/>
              </a:rPr>
              <a:t>Poisonous cocktails are the ones who has samples from bottle no. 5</a:t>
            </a:r>
            <a:endParaRPr lang="en-IL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37F4A8-89DF-74E1-F105-198CC015B2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849" y="3216883"/>
            <a:ext cx="203024" cy="203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D04678-BF42-9975-80B6-7BAE92FEA4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637" y="3744131"/>
            <a:ext cx="203024" cy="20302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DB32731-4BE3-7B7D-A225-9A6B981C15B1}"/>
              </a:ext>
            </a:extLst>
          </p:cNvPr>
          <p:cNvSpPr/>
          <p:nvPr/>
        </p:nvSpPr>
        <p:spPr>
          <a:xfrm>
            <a:off x="2372914" y="3112280"/>
            <a:ext cx="258355" cy="2569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7D560EA-D137-C152-E78B-5A323F8ADEBC}"/>
              </a:ext>
            </a:extLst>
          </p:cNvPr>
          <p:cNvSpPr/>
          <p:nvPr/>
        </p:nvSpPr>
        <p:spPr>
          <a:xfrm>
            <a:off x="2372914" y="3681538"/>
            <a:ext cx="258354" cy="2569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92823CE-4813-156A-6C3E-E1343A3B0487}"/>
              </a:ext>
            </a:extLst>
          </p:cNvPr>
          <p:cNvSpPr/>
          <p:nvPr/>
        </p:nvSpPr>
        <p:spPr>
          <a:xfrm>
            <a:off x="6737755" y="3112280"/>
            <a:ext cx="423030" cy="296175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5378315-14A4-6872-030E-FC71D478083D}"/>
              </a:ext>
            </a:extLst>
          </p:cNvPr>
          <p:cNvSpPr/>
          <p:nvPr/>
        </p:nvSpPr>
        <p:spPr>
          <a:xfrm>
            <a:off x="6733979" y="3701832"/>
            <a:ext cx="423030" cy="296175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D8A9652-765E-39BA-532A-0576EF6D8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443675"/>
              </p:ext>
            </p:extLst>
          </p:nvPr>
        </p:nvGraphicFramePr>
        <p:xfrm>
          <a:off x="7411187" y="1061341"/>
          <a:ext cx="372825" cy="2974670"/>
        </p:xfrm>
        <a:graphic>
          <a:graphicData uri="http://schemas.openxmlformats.org/drawingml/2006/table">
            <a:tbl>
              <a:tblPr firstRow="1" bandRow="1"/>
              <a:tblGrid>
                <a:gridCol w="372825">
                  <a:extLst>
                    <a:ext uri="{9D8B030D-6E8A-4147-A177-3AD203B41FA5}">
                      <a16:colId xmlns:a16="http://schemas.microsoft.com/office/drawing/2014/main" val="2999201051"/>
                    </a:ext>
                  </a:extLst>
                </a:gridCol>
              </a:tblGrid>
              <a:tr h="297467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3397252"/>
                  </a:ext>
                </a:extLst>
              </a:tr>
              <a:tr h="297467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4147857"/>
                  </a:ext>
                </a:extLst>
              </a:tr>
              <a:tr h="297467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49468"/>
                  </a:ext>
                </a:extLst>
              </a:tr>
              <a:tr h="297467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2681762"/>
                  </a:ext>
                </a:extLst>
              </a:tr>
              <a:tr h="297467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9048130"/>
                  </a:ext>
                </a:extLst>
              </a:tr>
              <a:tr h="297467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107473"/>
                  </a:ext>
                </a:extLst>
              </a:tr>
              <a:tr h="297467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7908197"/>
                  </a:ext>
                </a:extLst>
              </a:tr>
              <a:tr h="297467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9189945"/>
                  </a:ext>
                </a:extLst>
              </a:tr>
              <a:tr h="297467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2860716"/>
                  </a:ext>
                </a:extLst>
              </a:tr>
              <a:tr h="297467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9979268"/>
                  </a:ext>
                </a:extLst>
              </a:tr>
            </a:tbl>
          </a:graphicData>
        </a:graphic>
      </p:graphicFrame>
      <p:sp>
        <p:nvSpPr>
          <p:cNvPr id="13" name="Arrow: Right 12">
            <a:extLst>
              <a:ext uri="{FF2B5EF4-FFF2-40B4-BE49-F238E27FC236}">
                <a16:creationId xmlns:a16="http://schemas.microsoft.com/office/drawing/2014/main" id="{F9B0AF31-709C-9804-7791-4B32EA7ABA4D}"/>
              </a:ext>
            </a:extLst>
          </p:cNvPr>
          <p:cNvSpPr/>
          <p:nvPr/>
        </p:nvSpPr>
        <p:spPr>
          <a:xfrm>
            <a:off x="5522073" y="2288863"/>
            <a:ext cx="1028700" cy="4648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1350" kern="1200" dirty="0">
                <a:solidFill>
                  <a:prstClr val="white"/>
                </a:solidFill>
                <a:latin typeface="Calibri" panose="020F0502020204030204"/>
              </a:rPr>
              <a:t>After 24h</a:t>
            </a:r>
            <a:endParaRPr lang="en-IL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ADFA237D-0138-7CBE-D82C-E5F302E6FA88}"/>
              </a:ext>
            </a:extLst>
          </p:cNvPr>
          <p:cNvSpPr/>
          <p:nvPr/>
        </p:nvSpPr>
        <p:spPr>
          <a:xfrm>
            <a:off x="5668147" y="4383780"/>
            <a:ext cx="1929452" cy="610954"/>
          </a:xfrm>
          <a:prstGeom prst="wedgeRoundRectCallout">
            <a:avLst>
              <a:gd name="adj1" fmla="val 48491"/>
              <a:gd name="adj2" fmla="val -10687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</a:rPr>
              <a:t>Define:</a:t>
            </a:r>
          </a:p>
          <a:p>
            <a:pPr algn="ctr" defTabSz="685800">
              <a:buClrTx/>
              <a:defRPr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</a:rPr>
              <a:t>Poisoned = 1</a:t>
            </a:r>
          </a:p>
          <a:p>
            <a:pPr algn="ctr" defTabSz="685800">
              <a:buClrTx/>
              <a:defRPr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</a:rPr>
              <a:t>Healthy = 0</a:t>
            </a: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B2E53B6-4496-F5C0-BDB8-D4009055FBB4}"/>
              </a:ext>
            </a:extLst>
          </p:cNvPr>
          <p:cNvSpPr/>
          <p:nvPr/>
        </p:nvSpPr>
        <p:spPr>
          <a:xfrm>
            <a:off x="2364804" y="1185577"/>
            <a:ext cx="258355" cy="2726198"/>
          </a:xfrm>
          <a:prstGeom prst="roundRect">
            <a:avLst/>
          </a:prstGeom>
          <a:solidFill>
            <a:srgbClr val="FFD966">
              <a:alpha val="25098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1F767A6-4C80-4554-EF9A-718BCD6F57F0}"/>
              </a:ext>
            </a:extLst>
          </p:cNvPr>
          <p:cNvSpPr/>
          <p:nvPr/>
        </p:nvSpPr>
        <p:spPr>
          <a:xfrm>
            <a:off x="7428959" y="1053353"/>
            <a:ext cx="365497" cy="2960124"/>
          </a:xfrm>
          <a:prstGeom prst="roundRect">
            <a:avLst/>
          </a:prstGeom>
          <a:solidFill>
            <a:srgbClr val="FFD966">
              <a:alpha val="25098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5E451266-C555-752E-E923-96A1EA006AFC}"/>
              </a:ext>
            </a:extLst>
          </p:cNvPr>
          <p:cNvSpPr/>
          <p:nvPr/>
        </p:nvSpPr>
        <p:spPr>
          <a:xfrm>
            <a:off x="7226490" y="148767"/>
            <a:ext cx="1847566" cy="818518"/>
          </a:xfrm>
          <a:prstGeom prst="wedgeRoundRectCallout">
            <a:avLst>
              <a:gd name="adj1" fmla="val -36177"/>
              <a:gd name="adj2" fmla="val 56803"/>
              <a:gd name="adj3" fmla="val 16667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1350" kern="1200" dirty="0">
                <a:solidFill>
                  <a:prstClr val="white"/>
                </a:solidFill>
                <a:latin typeface="Calibri" panose="020F0502020204030204"/>
              </a:rPr>
              <a:t>Results vectors =  binary code of the poisoned bottle</a:t>
            </a:r>
            <a:endParaRPr lang="en-IL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9125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  <p:bldP spid="13" grpId="0" animBg="1"/>
      <p:bldP spid="14" grpId="0" animBg="1"/>
      <p:bldP spid="17" grpId="0" animBg="1"/>
      <p:bldP spid="18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E79B3-4AEE-E29F-A01D-5D51BDFDE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133" y="108121"/>
            <a:ext cx="7886700" cy="99417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 far …</a:t>
            </a:r>
            <a:endParaRPr lang="en-IL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ontent Placeholder 72">
                <a:extLst>
                  <a:ext uri="{FF2B5EF4-FFF2-40B4-BE49-F238E27FC236}">
                    <a16:creationId xmlns:a16="http://schemas.microsoft.com/office/drawing/2014/main" id="{48DDDC4E-2188-AE3F-A8FE-EAA265A207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58629"/>
                <a:ext cx="7886700" cy="1379099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We have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items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Among which we have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defective item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Target: Identify the defective item (poisoned bottle)</a:t>
                </a:r>
              </a:p>
            </p:txBody>
          </p:sp>
        </mc:Choice>
        <mc:Fallback xmlns="">
          <p:sp>
            <p:nvSpPr>
              <p:cNvPr id="73" name="Content Placeholder 72">
                <a:extLst>
                  <a:ext uri="{FF2B5EF4-FFF2-40B4-BE49-F238E27FC236}">
                    <a16:creationId xmlns:a16="http://schemas.microsoft.com/office/drawing/2014/main" id="{48DDDC4E-2188-AE3F-A8FE-EAA265A207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58629"/>
                <a:ext cx="7886700" cy="137909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73E8B48-43B7-9B88-91CF-BA922E2B35A6}"/>
              </a:ext>
            </a:extLst>
          </p:cNvPr>
          <p:cNvSpPr/>
          <p:nvPr/>
        </p:nvSpPr>
        <p:spPr>
          <a:xfrm>
            <a:off x="712944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62D8E6-14BB-1ECE-E336-3FA060B76B8E}"/>
              </a:ext>
            </a:extLst>
          </p:cNvPr>
          <p:cNvSpPr/>
          <p:nvPr/>
        </p:nvSpPr>
        <p:spPr>
          <a:xfrm>
            <a:off x="1027966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ED4861-C611-B9E9-8FB2-3F37E29B65D0}"/>
              </a:ext>
            </a:extLst>
          </p:cNvPr>
          <p:cNvSpPr/>
          <p:nvPr/>
        </p:nvSpPr>
        <p:spPr>
          <a:xfrm>
            <a:off x="1348565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F481BC-4426-E609-B9EC-8A4CECF9BC7F}"/>
              </a:ext>
            </a:extLst>
          </p:cNvPr>
          <p:cNvSpPr/>
          <p:nvPr/>
        </p:nvSpPr>
        <p:spPr>
          <a:xfrm>
            <a:off x="1663588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73E33D-404F-3B82-BE01-708CEFD76C35}"/>
              </a:ext>
            </a:extLst>
          </p:cNvPr>
          <p:cNvSpPr/>
          <p:nvPr/>
        </p:nvSpPr>
        <p:spPr>
          <a:xfrm>
            <a:off x="2003698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5E869C-E56B-488E-9CAF-4FF95855DD0D}"/>
              </a:ext>
            </a:extLst>
          </p:cNvPr>
          <p:cNvSpPr/>
          <p:nvPr/>
        </p:nvSpPr>
        <p:spPr>
          <a:xfrm>
            <a:off x="2318720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7C81DD-30F4-7D80-FA62-2ECAE7982613}"/>
              </a:ext>
            </a:extLst>
          </p:cNvPr>
          <p:cNvSpPr/>
          <p:nvPr/>
        </p:nvSpPr>
        <p:spPr>
          <a:xfrm>
            <a:off x="2639319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8E09B7-64BF-E85C-3CDB-BAC7DF440019}"/>
              </a:ext>
            </a:extLst>
          </p:cNvPr>
          <p:cNvSpPr/>
          <p:nvPr/>
        </p:nvSpPr>
        <p:spPr>
          <a:xfrm>
            <a:off x="2954341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F87753-97E6-F7E2-7B35-D88F0BAA6D1E}"/>
              </a:ext>
            </a:extLst>
          </p:cNvPr>
          <p:cNvSpPr/>
          <p:nvPr/>
        </p:nvSpPr>
        <p:spPr>
          <a:xfrm>
            <a:off x="3325117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4A6342-0936-9666-7103-398D2C971F63}"/>
              </a:ext>
            </a:extLst>
          </p:cNvPr>
          <p:cNvSpPr/>
          <p:nvPr/>
        </p:nvSpPr>
        <p:spPr>
          <a:xfrm>
            <a:off x="3640139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604CF7B-D2A4-D2E3-8D18-E7CBA1C1F411}"/>
              </a:ext>
            </a:extLst>
          </p:cNvPr>
          <p:cNvSpPr/>
          <p:nvPr/>
        </p:nvSpPr>
        <p:spPr>
          <a:xfrm>
            <a:off x="3960738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561EF2C-E358-157D-4EF8-27A435A84EA0}"/>
              </a:ext>
            </a:extLst>
          </p:cNvPr>
          <p:cNvSpPr/>
          <p:nvPr/>
        </p:nvSpPr>
        <p:spPr>
          <a:xfrm>
            <a:off x="4275760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8DE075B-E96F-146C-1548-20B44329C8F5}"/>
              </a:ext>
            </a:extLst>
          </p:cNvPr>
          <p:cNvSpPr/>
          <p:nvPr/>
        </p:nvSpPr>
        <p:spPr>
          <a:xfrm>
            <a:off x="4615870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32EDD3C-7EFD-F3F1-6212-2BE9AC2A1ECE}"/>
              </a:ext>
            </a:extLst>
          </p:cNvPr>
          <p:cNvSpPr/>
          <p:nvPr/>
        </p:nvSpPr>
        <p:spPr>
          <a:xfrm>
            <a:off x="4976216" y="1012069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E6F5C0D-FE71-5DB2-37BE-0DF0A7E2D0EA}"/>
              </a:ext>
            </a:extLst>
          </p:cNvPr>
          <p:cNvSpPr/>
          <p:nvPr/>
        </p:nvSpPr>
        <p:spPr>
          <a:xfrm>
            <a:off x="5285229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09CBD0F-0A9E-008D-A88A-9AB3DDAAB01F}"/>
              </a:ext>
            </a:extLst>
          </p:cNvPr>
          <p:cNvSpPr/>
          <p:nvPr/>
        </p:nvSpPr>
        <p:spPr>
          <a:xfrm>
            <a:off x="5600251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59DBF2F-2E6B-8F3F-98B6-EFA223E2FF4E}"/>
              </a:ext>
            </a:extLst>
          </p:cNvPr>
          <p:cNvSpPr/>
          <p:nvPr/>
        </p:nvSpPr>
        <p:spPr>
          <a:xfrm>
            <a:off x="5971027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C66E2A3-768F-98CF-6F12-29CB3AD2F8F5}"/>
              </a:ext>
            </a:extLst>
          </p:cNvPr>
          <p:cNvSpPr/>
          <p:nvPr/>
        </p:nvSpPr>
        <p:spPr>
          <a:xfrm>
            <a:off x="6286049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AEC4A79-A38A-18BF-45CB-8C804EE14C25}"/>
              </a:ext>
            </a:extLst>
          </p:cNvPr>
          <p:cNvSpPr/>
          <p:nvPr/>
        </p:nvSpPr>
        <p:spPr>
          <a:xfrm>
            <a:off x="6606648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838D93A-6B2B-8AB6-3562-3EDAB85C16CE}"/>
              </a:ext>
            </a:extLst>
          </p:cNvPr>
          <p:cNvSpPr/>
          <p:nvPr/>
        </p:nvSpPr>
        <p:spPr>
          <a:xfrm>
            <a:off x="6921670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5996E8B-2ED8-DB76-2CAE-ECB543AC2C23}"/>
              </a:ext>
            </a:extLst>
          </p:cNvPr>
          <p:cNvSpPr/>
          <p:nvPr/>
        </p:nvSpPr>
        <p:spPr>
          <a:xfrm>
            <a:off x="7261780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94E649C-9A4C-37B4-783B-0B922B236907}"/>
              </a:ext>
            </a:extLst>
          </p:cNvPr>
          <p:cNvSpPr/>
          <p:nvPr/>
        </p:nvSpPr>
        <p:spPr>
          <a:xfrm>
            <a:off x="7576803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F0F9CB2-96CB-FC70-1ED1-495C3EFEFF3B}"/>
              </a:ext>
            </a:extLst>
          </p:cNvPr>
          <p:cNvSpPr/>
          <p:nvPr/>
        </p:nvSpPr>
        <p:spPr>
          <a:xfrm>
            <a:off x="7897402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85C5BB1-8687-D8B6-9260-39754C80C316}"/>
              </a:ext>
            </a:extLst>
          </p:cNvPr>
          <p:cNvSpPr/>
          <p:nvPr/>
        </p:nvSpPr>
        <p:spPr>
          <a:xfrm>
            <a:off x="4967353" y="1003704"/>
            <a:ext cx="200723" cy="211874"/>
          </a:xfrm>
          <a:prstGeom prst="rect">
            <a:avLst/>
          </a:prstGeom>
          <a:solidFill>
            <a:srgbClr val="92D050"/>
          </a:solidFill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19B788F0-FA18-5D97-1EA1-373453667B1E}"/>
              </a:ext>
            </a:extLst>
          </p:cNvPr>
          <p:cNvSpPr/>
          <p:nvPr/>
        </p:nvSpPr>
        <p:spPr>
          <a:xfrm>
            <a:off x="397923" y="3015245"/>
            <a:ext cx="4174077" cy="202013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14313" indent="-214313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</a:rPr>
              <a:t>Define a single group test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</a:rPr>
              <a:t>Perform the group test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</a:rPr>
              <a:t>Upon getting the result, decided on your next test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sz="1800" b="1" kern="1200" dirty="0">
                <a:solidFill>
                  <a:prstClr val="black"/>
                </a:solidFill>
                <a:latin typeface="Calibri" panose="020F0502020204030204"/>
              </a:rPr>
              <a:t>Adaptive strategy</a:t>
            </a:r>
            <a:endParaRPr lang="en-IL" sz="1800" b="1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93E296D4-8420-E335-841C-E702BBDFD152}"/>
              </a:ext>
            </a:extLst>
          </p:cNvPr>
          <p:cNvSpPr/>
          <p:nvPr/>
        </p:nvSpPr>
        <p:spPr>
          <a:xfrm>
            <a:off x="595857" y="2748318"/>
            <a:ext cx="1505415" cy="414551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1350" kern="1200" dirty="0">
                <a:solidFill>
                  <a:prstClr val="white"/>
                </a:solidFill>
                <a:latin typeface="Calibri" panose="020F0502020204030204"/>
              </a:rPr>
              <a:t>Strategy #1</a:t>
            </a:r>
            <a:endParaRPr lang="en-IL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CB0FE6E5-3E2C-969D-5051-9A2F6CFA5D84}"/>
              </a:ext>
            </a:extLst>
          </p:cNvPr>
          <p:cNvSpPr/>
          <p:nvPr/>
        </p:nvSpPr>
        <p:spPr>
          <a:xfrm>
            <a:off x="4934993" y="3014861"/>
            <a:ext cx="4017510" cy="202051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14313" indent="-214313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</a:rPr>
              <a:t>Define ALL group tests in advance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</a:rPr>
              <a:t>Perform all the group tests in parallel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</a:rPr>
              <a:t>Upon getting the results, decode the result WITHOUT any further testing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sz="1800" b="1" kern="1200" dirty="0">
                <a:solidFill>
                  <a:prstClr val="black"/>
                </a:solidFill>
                <a:latin typeface="Calibri" panose="020F0502020204030204"/>
              </a:rPr>
              <a:t>Non-adaptive strategy</a:t>
            </a:r>
            <a:endParaRPr lang="en-IL" sz="1800" b="1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AD3FCC24-D234-0E71-0F12-5C9748237E99}"/>
              </a:ext>
            </a:extLst>
          </p:cNvPr>
          <p:cNvSpPr/>
          <p:nvPr/>
        </p:nvSpPr>
        <p:spPr>
          <a:xfrm>
            <a:off x="5048266" y="2748318"/>
            <a:ext cx="1505415" cy="414551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1350" kern="1200" dirty="0">
                <a:solidFill>
                  <a:prstClr val="white"/>
                </a:solidFill>
                <a:latin typeface="Calibri" panose="020F0502020204030204"/>
              </a:rPr>
              <a:t>Strategy #2</a:t>
            </a:r>
            <a:endParaRPr lang="en-IL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29950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BA6AB08-97A3-5894-4731-F0ECCB329D96}"/>
              </a:ext>
            </a:extLst>
          </p:cNvPr>
          <p:cNvSpPr/>
          <p:nvPr/>
        </p:nvSpPr>
        <p:spPr>
          <a:xfrm>
            <a:off x="780350" y="1618154"/>
            <a:ext cx="7358288" cy="19420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aseline="-25000" dirty="0"/>
              <a:t>what if d&gt;1?</a:t>
            </a:r>
            <a:br>
              <a:rPr lang="en-US" altLang="zh-CN" sz="4400" baseline="-25000" dirty="0"/>
            </a:br>
            <a:endParaRPr lang="en-IL" sz="4400" baseline="-25000" dirty="0"/>
          </a:p>
        </p:txBody>
      </p:sp>
    </p:spTree>
    <p:extLst>
      <p:ext uri="{BB962C8B-B14F-4D97-AF65-F5344CB8AC3E}">
        <p14:creationId xmlns:p14="http://schemas.microsoft.com/office/powerpoint/2010/main" val="21837738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B0ECBB-AA96-4C45-998E-C5116B9AB1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𝐷𝑖𝑠𝑗𝑢𝑛𝑐𝑡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𝑀𝑎𝑡𝑟𝑖𝑥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B0ECBB-AA96-4C45-998E-C5116B9AB1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0D0880A1-72C5-443C-880A-71E47C60C25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741605" y="2862870"/>
              <a:ext cx="3007894" cy="1703979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663620">
                      <a:extLst>
                        <a:ext uri="{9D8B030D-6E8A-4147-A177-3AD203B41FA5}">
                          <a16:colId xmlns:a16="http://schemas.microsoft.com/office/drawing/2014/main" val="328495932"/>
                        </a:ext>
                      </a:extLst>
                    </a:gridCol>
                    <a:gridCol w="262302">
                      <a:extLst>
                        <a:ext uri="{9D8B030D-6E8A-4147-A177-3AD203B41FA5}">
                          <a16:colId xmlns:a16="http://schemas.microsoft.com/office/drawing/2014/main" val="3757745314"/>
                        </a:ext>
                      </a:extLst>
                    </a:gridCol>
                    <a:gridCol w="572009">
                      <a:extLst>
                        <a:ext uri="{9D8B030D-6E8A-4147-A177-3AD203B41FA5}">
                          <a16:colId xmlns:a16="http://schemas.microsoft.com/office/drawing/2014/main" val="2700394302"/>
                        </a:ext>
                      </a:extLst>
                    </a:gridCol>
                    <a:gridCol w="262226">
                      <a:extLst>
                        <a:ext uri="{9D8B030D-6E8A-4147-A177-3AD203B41FA5}">
                          <a16:colId xmlns:a16="http://schemas.microsoft.com/office/drawing/2014/main" val="2166679539"/>
                        </a:ext>
                      </a:extLst>
                    </a:gridCol>
                    <a:gridCol w="390770">
                      <a:extLst>
                        <a:ext uri="{9D8B030D-6E8A-4147-A177-3AD203B41FA5}">
                          <a16:colId xmlns:a16="http://schemas.microsoft.com/office/drawing/2014/main" val="3662794480"/>
                        </a:ext>
                      </a:extLst>
                    </a:gridCol>
                    <a:gridCol w="221336">
                      <a:extLst>
                        <a:ext uri="{9D8B030D-6E8A-4147-A177-3AD203B41FA5}">
                          <a16:colId xmlns:a16="http://schemas.microsoft.com/office/drawing/2014/main" val="4257201305"/>
                        </a:ext>
                      </a:extLst>
                    </a:gridCol>
                    <a:gridCol w="635631">
                      <a:extLst>
                        <a:ext uri="{9D8B030D-6E8A-4147-A177-3AD203B41FA5}">
                          <a16:colId xmlns:a16="http://schemas.microsoft.com/office/drawing/2014/main" val="1971428046"/>
                        </a:ext>
                      </a:extLst>
                    </a:gridCol>
                  </a:tblGrid>
                  <a:tr h="355601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…</a:t>
                          </a:r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91271593"/>
                      </a:ext>
                    </a:extLst>
                  </a:tr>
                  <a:tr h="270329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4389354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170709772"/>
                      </a:ext>
                    </a:extLst>
                  </a:tr>
                  <a:tr h="270329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b="1" dirty="0">
                              <a:solidFill>
                                <a:srgbClr val="FF0000"/>
                              </a:solidFill>
                            </a:rPr>
                            <a:t>0  … 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…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b="1" dirty="0"/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…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781574202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35555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0D0880A1-72C5-443C-880A-71E47C60C25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741605" y="2862870"/>
              <a:ext cx="3007894" cy="1703979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663620">
                      <a:extLst>
                        <a:ext uri="{9D8B030D-6E8A-4147-A177-3AD203B41FA5}">
                          <a16:colId xmlns:a16="http://schemas.microsoft.com/office/drawing/2014/main" val="328495932"/>
                        </a:ext>
                      </a:extLst>
                    </a:gridCol>
                    <a:gridCol w="262302">
                      <a:extLst>
                        <a:ext uri="{9D8B030D-6E8A-4147-A177-3AD203B41FA5}">
                          <a16:colId xmlns:a16="http://schemas.microsoft.com/office/drawing/2014/main" val="3757745314"/>
                        </a:ext>
                      </a:extLst>
                    </a:gridCol>
                    <a:gridCol w="572009">
                      <a:extLst>
                        <a:ext uri="{9D8B030D-6E8A-4147-A177-3AD203B41FA5}">
                          <a16:colId xmlns:a16="http://schemas.microsoft.com/office/drawing/2014/main" val="2700394302"/>
                        </a:ext>
                      </a:extLst>
                    </a:gridCol>
                    <a:gridCol w="262226">
                      <a:extLst>
                        <a:ext uri="{9D8B030D-6E8A-4147-A177-3AD203B41FA5}">
                          <a16:colId xmlns:a16="http://schemas.microsoft.com/office/drawing/2014/main" val="2166679539"/>
                        </a:ext>
                      </a:extLst>
                    </a:gridCol>
                    <a:gridCol w="390770">
                      <a:extLst>
                        <a:ext uri="{9D8B030D-6E8A-4147-A177-3AD203B41FA5}">
                          <a16:colId xmlns:a16="http://schemas.microsoft.com/office/drawing/2014/main" val="3662794480"/>
                        </a:ext>
                      </a:extLst>
                    </a:gridCol>
                    <a:gridCol w="221336">
                      <a:extLst>
                        <a:ext uri="{9D8B030D-6E8A-4147-A177-3AD203B41FA5}">
                          <a16:colId xmlns:a16="http://schemas.microsoft.com/office/drawing/2014/main" val="4257201305"/>
                        </a:ext>
                      </a:extLst>
                    </a:gridCol>
                    <a:gridCol w="635631">
                      <a:extLst>
                        <a:ext uri="{9D8B030D-6E8A-4147-A177-3AD203B41FA5}">
                          <a16:colId xmlns:a16="http://schemas.microsoft.com/office/drawing/2014/main" val="1971428046"/>
                        </a:ext>
                      </a:extLst>
                    </a:gridCol>
                  </a:tblGrid>
                  <a:tr h="355601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55814" t="-3390" r="-802326" b="-3796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…</a:t>
                          </a:r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76744" t="-3390" r="-481395" b="-3796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86111" t="-3390" r="-297222" b="-3796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91271593"/>
                      </a:ext>
                    </a:extLst>
                  </a:tr>
                  <a:tr h="270329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4389354"/>
                      </a:ext>
                    </a:extLst>
                  </a:tr>
                  <a:tr h="403860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170709772"/>
                      </a:ext>
                    </a:extLst>
                  </a:tr>
                  <a:tr h="270329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b="1" dirty="0">
                              <a:solidFill>
                                <a:srgbClr val="FF0000"/>
                              </a:solidFill>
                            </a:rPr>
                            <a:t>0  … 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…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b="1" dirty="0"/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…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781574202"/>
                      </a:ext>
                    </a:extLst>
                  </a:tr>
                  <a:tr h="403860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355553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835FB9F-81E1-B329-0E38-81262AA1DD3D}"/>
                  </a:ext>
                </a:extLst>
              </p:cNvPr>
              <p:cNvSpPr/>
              <p:nvPr/>
            </p:nvSpPr>
            <p:spPr>
              <a:xfrm>
                <a:off x="547720" y="1152779"/>
                <a:ext cx="8284832" cy="1627242"/>
              </a:xfrm>
              <a:prstGeom prst="roundRect">
                <a:avLst/>
              </a:prstGeom>
              <a:ln w="28575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100" dirty="0"/>
                  <a:t>A matrix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100" dirty="0"/>
                  <a:t> is called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1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𝑑𝑖𝑠𝑗𝑢𝑛𝑐𝑡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𝑚𝑎𝑡𝑟𝑖𝑥</m:t>
                    </m:r>
                  </m:oMath>
                </a14:m>
                <a:r>
                  <a:rPr lang="en-US" sz="2100" dirty="0"/>
                  <a:t> with respect to some subset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⊂</m:t>
                    </m:r>
                    <m:d>
                      <m:dPr>
                        <m:begChr m:val="["/>
                        <m:endChr m:val="]"/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100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1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100" dirty="0"/>
                  <a:t>, if for each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100" dirty="0"/>
                  <a:t>, there is a test in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100" dirty="0"/>
                  <a:t> that contains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100" dirty="0"/>
                  <a:t> but does not contain any of the defective items.</a:t>
                </a:r>
                <a:endParaRPr lang="en-IL" sz="21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835FB9F-81E1-B329-0E38-81262AA1DD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20" y="1152779"/>
                <a:ext cx="8284832" cy="162724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D606D5B2-95C1-93C8-8775-6130A9FA9A4A}"/>
                  </a:ext>
                </a:extLst>
              </p:cNvPr>
              <p:cNvSpPr/>
              <p:nvPr/>
            </p:nvSpPr>
            <p:spPr>
              <a:xfrm>
                <a:off x="151889" y="2558352"/>
                <a:ext cx="4906259" cy="171206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800" b="1" dirty="0">
                    <a:solidFill>
                      <a:schemeClr val="tx1"/>
                    </a:solidFill>
                  </a:rPr>
                  <a:t>The decoding algorithm: </a:t>
                </a: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/>
                    </a:solidFill>
                  </a:rPr>
                  <a:t>Start with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≔[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/>
                    </a:solidFill>
                  </a:rPr>
                  <a:t>Make all the tests defined by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/>
                    </a:solidFill>
                  </a:rPr>
                  <a:t>For every negative answer in a row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,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- Remove from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all items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 algn="ctr"/>
                <a:endParaRPr lang="en-IL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D606D5B2-95C1-93C8-8775-6130A9FA9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89" y="2558352"/>
                <a:ext cx="4906259" cy="171206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F82097F3-F3E7-185E-4FDA-B1FAD31F19ED}"/>
                  </a:ext>
                </a:extLst>
              </p:cNvPr>
              <p:cNvSpPr/>
              <p:nvPr/>
            </p:nvSpPr>
            <p:spPr>
              <a:xfrm>
                <a:off x="547721" y="4653315"/>
                <a:ext cx="4317317" cy="349804"/>
              </a:xfrm>
              <a:prstGeom prst="wedgeRoundRectCallout">
                <a:avLst>
                  <a:gd name="adj1" fmla="val 86721"/>
                  <a:gd name="adj2" fmla="val -19539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Such test guarantees to eliminate 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050" dirty="0"/>
                  <a:t> from 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050" dirty="0"/>
                  <a:t>. </a:t>
                </a:r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F82097F3-F3E7-185E-4FDA-B1FAD31F1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21" y="4653315"/>
                <a:ext cx="4317317" cy="349804"/>
              </a:xfrm>
              <a:prstGeom prst="wedgeRoundRectCallout">
                <a:avLst>
                  <a:gd name="adj1" fmla="val 86721"/>
                  <a:gd name="adj2" fmla="val -195395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828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/>
              <a:t>Motivation: The Firearm Detection Problem in CCTV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 dirty="0">
                <a:solidFill>
                  <a:schemeClr val="dk1"/>
                </a:solidFill>
              </a:rPr>
              <a:t>Challenge: Efficiently detecting abnormal behavior within surveillance footage.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 dirty="0">
                <a:solidFill>
                  <a:schemeClr val="dk1"/>
                </a:solidFill>
              </a:rPr>
              <a:t>Target: Detect and locate this in hours of footage.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71750"/>
            <a:ext cx="9144003" cy="2397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9A23-044B-4B5A-8A3C-62CF80B25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Random vs. Deterministic Non adaptive Algorithms for GT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7731B169-4167-4BF0-8FC6-1D3C494E389F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</p:nvPr>
            </p:nvGraphicFramePr>
            <p:xfrm>
              <a:off x="4532959" y="1848642"/>
              <a:ext cx="4363768" cy="1446216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090942">
                      <a:extLst>
                        <a:ext uri="{9D8B030D-6E8A-4147-A177-3AD203B41FA5}">
                          <a16:colId xmlns:a16="http://schemas.microsoft.com/office/drawing/2014/main" val="2550436394"/>
                        </a:ext>
                      </a:extLst>
                    </a:gridCol>
                    <a:gridCol w="1090942">
                      <a:extLst>
                        <a:ext uri="{9D8B030D-6E8A-4147-A177-3AD203B41FA5}">
                          <a16:colId xmlns:a16="http://schemas.microsoft.com/office/drawing/2014/main" val="453737760"/>
                        </a:ext>
                      </a:extLst>
                    </a:gridCol>
                    <a:gridCol w="1090942">
                      <a:extLst>
                        <a:ext uri="{9D8B030D-6E8A-4147-A177-3AD203B41FA5}">
                          <a16:colId xmlns:a16="http://schemas.microsoft.com/office/drawing/2014/main" val="4085478271"/>
                        </a:ext>
                      </a:extLst>
                    </a:gridCol>
                    <a:gridCol w="1090942">
                      <a:extLst>
                        <a:ext uri="{9D8B030D-6E8A-4147-A177-3AD203B41FA5}">
                          <a16:colId xmlns:a16="http://schemas.microsoft.com/office/drawing/2014/main" val="3130519457"/>
                        </a:ext>
                      </a:extLst>
                    </a:gridCol>
                  </a:tblGrid>
                  <a:tr h="486226"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Adaptive/Non-Adaptive</a:t>
                          </a:r>
                        </a:p>
                      </a:txBody>
                      <a:tcPr marL="33793" marR="33793" marT="34290" marB="3429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Random/Det-</a:t>
                          </a:r>
                          <a:r>
                            <a:rPr lang="en-US" sz="1100" dirty="0" err="1"/>
                            <a:t>erministic</a:t>
                          </a:r>
                          <a:endParaRPr lang="en-US" sz="1100" dirty="0"/>
                        </a:p>
                      </a:txBody>
                      <a:tcPr marL="33793" marR="33793" marT="34290" marB="3429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Lower Bound</a:t>
                          </a:r>
                        </a:p>
                      </a:txBody>
                      <a:tcPr marL="33793" marR="33793" marT="34290" marB="3429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Upper Bound</a:t>
                          </a:r>
                        </a:p>
                      </a:txBody>
                      <a:tcPr marL="33793" marR="33793" marT="34290" marB="3429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1680808"/>
                      </a:ext>
                    </a:extLst>
                  </a:tr>
                  <a:tr h="407734">
                    <a:tc rowSpan="2">
                      <a:txBody>
                        <a:bodyPr/>
                        <a:lstStyle/>
                        <a:p>
                          <a:r>
                            <a:rPr lang="en-US" sz="1100" dirty="0"/>
                            <a:t>Non-Adaptive</a:t>
                          </a:r>
                        </a:p>
                      </a:txBody>
                      <a:tcPr marL="33793" marR="33793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Random</a:t>
                          </a:r>
                        </a:p>
                      </a:txBody>
                      <a:tcPr marL="33793" marR="33793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100" b="0" i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func>
                                  <m:func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marL="33793" marR="33793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func>
                                  <m:func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marL="33793" marR="33793" marT="34290" marB="34290"/>
                    </a:tc>
                    <a:extLst>
                      <a:ext uri="{0D108BD9-81ED-4DB2-BD59-A6C34878D82A}">
                        <a16:rowId xmlns:a16="http://schemas.microsoft.com/office/drawing/2014/main" val="1577846471"/>
                      </a:ext>
                    </a:extLst>
                  </a:tr>
                  <a:tr h="552256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Deterministic</a:t>
                          </a:r>
                        </a:p>
                      </a:txBody>
                      <a:tcPr marL="33793" marR="33793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100" b="0" i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  <m:d>
                                  <m:d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box>
                                      <m:boxPr>
                                        <m:ctrlPr>
                                          <a:rPr lang="en-US" sz="11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oxPr>
                                      <m:e>
                                        <m:argPr>
                                          <m:argSz m:val="-1"/>
                                        </m:argPr>
                                        <m:f>
                                          <m:fPr>
                                            <m:ctrlPr>
                                              <a:rPr lang="en-US" sz="11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en-US" sz="11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1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1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func>
                                              <m:funcPr>
                                                <m:ctrlPr>
                                                  <a:rPr lang="en-US" sz="11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1100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log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sz="11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</m:func>
                                          </m:num>
                                          <m:den>
                                            <m:func>
                                              <m:funcPr>
                                                <m:ctrlPr>
                                                  <a:rPr lang="en-US" sz="11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1100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log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sz="11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</m:func>
                                          </m:den>
                                        </m:f>
                                      </m:e>
                                    </m:box>
                                  </m:e>
                                </m:d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marL="33793" marR="33793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unc>
                                  <m:func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marL="33793" marR="33793" marT="34290" marB="34290"/>
                    </a:tc>
                    <a:extLst>
                      <a:ext uri="{0D108BD9-81ED-4DB2-BD59-A6C34878D82A}">
                        <a16:rowId xmlns:a16="http://schemas.microsoft.com/office/drawing/2014/main" val="32395259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7731B169-4167-4BF0-8FC6-1D3C494E389F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</p:nvPr>
            </p:nvGraphicFramePr>
            <p:xfrm>
              <a:off x="4532959" y="1848642"/>
              <a:ext cx="4363768" cy="1446216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090942">
                      <a:extLst>
                        <a:ext uri="{9D8B030D-6E8A-4147-A177-3AD203B41FA5}">
                          <a16:colId xmlns:a16="http://schemas.microsoft.com/office/drawing/2014/main" val="2550436394"/>
                        </a:ext>
                      </a:extLst>
                    </a:gridCol>
                    <a:gridCol w="1090942">
                      <a:extLst>
                        <a:ext uri="{9D8B030D-6E8A-4147-A177-3AD203B41FA5}">
                          <a16:colId xmlns:a16="http://schemas.microsoft.com/office/drawing/2014/main" val="453737760"/>
                        </a:ext>
                      </a:extLst>
                    </a:gridCol>
                    <a:gridCol w="1090942">
                      <a:extLst>
                        <a:ext uri="{9D8B030D-6E8A-4147-A177-3AD203B41FA5}">
                          <a16:colId xmlns:a16="http://schemas.microsoft.com/office/drawing/2014/main" val="4085478271"/>
                        </a:ext>
                      </a:extLst>
                    </a:gridCol>
                    <a:gridCol w="1090942">
                      <a:extLst>
                        <a:ext uri="{9D8B030D-6E8A-4147-A177-3AD203B41FA5}">
                          <a16:colId xmlns:a16="http://schemas.microsoft.com/office/drawing/2014/main" val="3130519457"/>
                        </a:ext>
                      </a:extLst>
                    </a:gridCol>
                  </a:tblGrid>
                  <a:tr h="486226"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Adaptive/Non-Adaptive</a:t>
                          </a:r>
                        </a:p>
                      </a:txBody>
                      <a:tcPr marL="33793" marR="33793" marT="34290" marB="3429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Random/Det-</a:t>
                          </a:r>
                          <a:r>
                            <a:rPr lang="en-US" sz="1100" dirty="0" err="1"/>
                            <a:t>erministic</a:t>
                          </a:r>
                          <a:endParaRPr lang="en-US" sz="1100" dirty="0"/>
                        </a:p>
                      </a:txBody>
                      <a:tcPr marL="33793" marR="33793" marT="34290" marB="3429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Lower Bound</a:t>
                          </a:r>
                        </a:p>
                      </a:txBody>
                      <a:tcPr marL="33793" marR="33793" marT="34290" marB="3429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Upper Bound</a:t>
                          </a:r>
                        </a:p>
                      </a:txBody>
                      <a:tcPr marL="33793" marR="33793" marT="34290" marB="3429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1680808"/>
                      </a:ext>
                    </a:extLst>
                  </a:tr>
                  <a:tr h="407734">
                    <a:tc rowSpan="2">
                      <a:txBody>
                        <a:bodyPr/>
                        <a:lstStyle/>
                        <a:p>
                          <a:r>
                            <a:rPr lang="en-US" sz="1100" dirty="0"/>
                            <a:t>Non-Adaptive</a:t>
                          </a:r>
                        </a:p>
                      </a:txBody>
                      <a:tcPr marL="33793" marR="33793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Random</a:t>
                          </a:r>
                        </a:p>
                      </a:txBody>
                      <a:tcPr marL="33793" marR="33793" marT="34290" marB="3429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3793" marR="33793" marT="34290" marB="34290">
                        <a:blipFill>
                          <a:blip r:embed="rId3"/>
                          <a:stretch>
                            <a:fillRect l="-201117" t="-123881" r="-101117" b="-138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3793" marR="33793" marT="34290" marB="34290">
                        <a:blipFill>
                          <a:blip r:embed="rId3"/>
                          <a:stretch>
                            <a:fillRect l="-301117" t="-123881" r="-1117" b="-138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7846471"/>
                      </a:ext>
                    </a:extLst>
                  </a:tr>
                  <a:tr h="552256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Deterministic</a:t>
                          </a:r>
                        </a:p>
                      </a:txBody>
                      <a:tcPr marL="33793" marR="33793" marT="34290" marB="3429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3793" marR="33793" marT="34290" marB="34290">
                        <a:blipFill>
                          <a:blip r:embed="rId3"/>
                          <a:stretch>
                            <a:fillRect l="-201117" t="-164835" r="-101117" b="-2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3793" marR="33793" marT="34290" marB="34290">
                        <a:blipFill>
                          <a:blip r:embed="rId3"/>
                          <a:stretch>
                            <a:fillRect l="-301117" t="-164835" r="-1117" b="-21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95259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EB116A-2003-4A89-A3F1-F4DA8D5B26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175" y="1268016"/>
            <a:ext cx="4415825" cy="37973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 practice, tests are time consuming, therefore, non-adaptive algorithms are highly desired.</a:t>
            </a:r>
          </a:p>
          <a:p>
            <a:r>
              <a:rPr lang="en-US" dirty="0">
                <a:solidFill>
                  <a:schemeClr val="tx1"/>
                </a:solidFill>
              </a:rPr>
              <a:t>Lower bound for non-adaptive deterministic vs. non-adaptive random algorithm motivates the interest in non-adaptive random algorithms.</a:t>
            </a:r>
          </a:p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In many studies, optimality in the number of tests is “chased” up to the leading constant. 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77FD0D-BEAD-425D-85E5-82289FC4C685}"/>
              </a:ext>
            </a:extLst>
          </p:cNvPr>
          <p:cNvSpPr/>
          <p:nvPr/>
        </p:nvSpPr>
        <p:spPr>
          <a:xfrm>
            <a:off x="5632955" y="2330700"/>
            <a:ext cx="3263771" cy="4006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7375820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2D033-4011-046B-D18C-0B8B9808A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Pool Design Models: RID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3324E8-1B4F-CD16-4B91-0DF48D80D6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09763" y="1108692"/>
                <a:ext cx="4120280" cy="3263504"/>
              </a:xfrm>
            </p:spPr>
            <p:txBody>
              <a:bodyPr/>
              <a:lstStyle/>
              <a:p>
                <a:r>
                  <a:rPr lang="en-IL" dirty="0">
                    <a:solidFill>
                      <a:schemeClr val="tx1"/>
                    </a:solidFill>
                  </a:rPr>
                  <a:t>RID: Random Incidence Design</a:t>
                </a:r>
              </a:p>
              <a:p>
                <a:r>
                  <a:rPr lang="en-IL" dirty="0">
                    <a:solidFill>
                      <a:schemeClr val="tx1"/>
                    </a:solidFill>
                  </a:rPr>
                  <a:t>Create a random binary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L" dirty="0">
                    <a:solidFill>
                      <a:schemeClr val="tx1"/>
                    </a:solidFill>
                  </a:rPr>
                  <a:t> matrix</a:t>
                </a:r>
              </a:p>
              <a:p>
                <a:r>
                  <a:rPr lang="en-IL" dirty="0">
                    <a:solidFill>
                      <a:schemeClr val="tx1"/>
                    </a:solidFill>
                  </a:rPr>
                  <a:t>Each entry is cosen i.i.d to be 0 with predefined  probability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IL" dirty="0">
                    <a:solidFill>
                      <a:schemeClr val="tx1"/>
                    </a:solidFill>
                  </a:rPr>
                  <a:t> (and 1 otherwise)</a:t>
                </a:r>
              </a:p>
              <a:p>
                <a:pPr marL="0" indent="0">
                  <a:buNone/>
                </a:pPr>
                <a:endParaRPr lang="en-I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3324E8-1B4F-CD16-4B91-0DF48D80D6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09763" y="1108692"/>
                <a:ext cx="4120280" cy="3263504"/>
              </a:xfrm>
              <a:blipFill>
                <a:blip r:embed="rId2"/>
                <a:stretch>
                  <a:fillRect r="-162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7E17BDF-F571-2B02-E36D-6B64603F3736}"/>
              </a:ext>
            </a:extLst>
          </p:cNvPr>
          <p:cNvGraphicFramePr>
            <a:graphicFrameLocks noGrp="1"/>
          </p:cNvGraphicFramePr>
          <p:nvPr/>
        </p:nvGraphicFramePr>
        <p:xfrm>
          <a:off x="5538138" y="1459521"/>
          <a:ext cx="2010494" cy="1227653"/>
        </p:xfrm>
        <a:graphic>
          <a:graphicData uri="http://schemas.openxmlformats.org/drawingml/2006/table">
            <a:tbl>
              <a:tblPr firstRow="1" bandRow="1"/>
              <a:tblGrid>
                <a:gridCol w="254454">
                  <a:extLst>
                    <a:ext uri="{9D8B030D-6E8A-4147-A177-3AD203B41FA5}">
                      <a16:colId xmlns:a16="http://schemas.microsoft.com/office/drawing/2014/main" val="3303535042"/>
                    </a:ext>
                  </a:extLst>
                </a:gridCol>
                <a:gridCol w="508907">
                  <a:extLst>
                    <a:ext uri="{9D8B030D-6E8A-4147-A177-3AD203B41FA5}">
                      <a16:colId xmlns:a16="http://schemas.microsoft.com/office/drawing/2014/main" val="503318574"/>
                    </a:ext>
                  </a:extLst>
                </a:gridCol>
                <a:gridCol w="254454">
                  <a:extLst>
                    <a:ext uri="{9D8B030D-6E8A-4147-A177-3AD203B41FA5}">
                      <a16:colId xmlns:a16="http://schemas.microsoft.com/office/drawing/2014/main" val="1680280453"/>
                    </a:ext>
                  </a:extLst>
                </a:gridCol>
                <a:gridCol w="763362">
                  <a:extLst>
                    <a:ext uri="{9D8B030D-6E8A-4147-A177-3AD203B41FA5}">
                      <a16:colId xmlns:a16="http://schemas.microsoft.com/office/drawing/2014/main" val="2636797413"/>
                    </a:ext>
                  </a:extLst>
                </a:gridCol>
                <a:gridCol w="229317">
                  <a:extLst>
                    <a:ext uri="{9D8B030D-6E8A-4147-A177-3AD203B41FA5}">
                      <a16:colId xmlns:a16="http://schemas.microsoft.com/office/drawing/2014/main" val="4060230867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7007498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59749550"/>
                  </a:ext>
                </a:extLst>
              </a:tr>
              <a:tr h="518993">
                <a:tc gridSpan="5">
                  <a:txBody>
                    <a:bodyPr/>
                    <a:lstStyle/>
                    <a:p>
                      <a:r>
                        <a:rPr lang="en-US" sz="1100" dirty="0"/>
                        <a:t>.</a:t>
                      </a:r>
                    </a:p>
                    <a:p>
                      <a:r>
                        <a:rPr lang="en-US" sz="1100" dirty="0"/>
                        <a:t>.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00997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681894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AFC4EE2-ABFB-BA64-AFD5-24CE5BAB7119}"/>
              </a:ext>
            </a:extLst>
          </p:cNvPr>
          <p:cNvSpPr txBox="1"/>
          <p:nvPr/>
        </p:nvSpPr>
        <p:spPr>
          <a:xfrm>
            <a:off x="5459062" y="1180118"/>
            <a:ext cx="4171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RID</a:t>
            </a:r>
          </a:p>
        </p:txBody>
      </p:sp>
      <p:cxnSp>
        <p:nvCxnSpPr>
          <p:cNvPr id="7" name="Connector: Curved 8">
            <a:extLst>
              <a:ext uri="{FF2B5EF4-FFF2-40B4-BE49-F238E27FC236}">
                <a16:creationId xmlns:a16="http://schemas.microsoft.com/office/drawing/2014/main" id="{0B7281F5-5383-855E-2651-C030F25B3C7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20377" y="2271384"/>
            <a:ext cx="1127250" cy="331923"/>
          </a:xfrm>
          <a:prstGeom prst="curvedConnector3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5227D4-860F-18F8-DE11-6502BFD26F8D}"/>
                  </a:ext>
                </a:extLst>
              </p:cNvPr>
              <p:cNvSpPr txBox="1"/>
              <p:nvPr/>
            </p:nvSpPr>
            <p:spPr>
              <a:xfrm>
                <a:off x="5538138" y="2992978"/>
                <a:ext cx="2094977" cy="41549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1"/>
                    </a:solidFill>
                  </a:rPr>
                  <a:t>0, With probability </a:t>
                </a:r>
                <a14:m>
                  <m:oMath xmlns:m="http://schemas.openxmlformats.org/officeDocument/2006/math">
                    <m:r>
                      <a:rPr lang="en-US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1050" dirty="0">
                  <a:solidFill>
                    <a:schemeClr val="bg1"/>
                  </a:solidFill>
                </a:endParaRPr>
              </a:p>
              <a:p>
                <a:r>
                  <a:rPr lang="en-US" sz="1050" dirty="0">
                    <a:solidFill>
                      <a:schemeClr val="bg1"/>
                    </a:solidFill>
                  </a:rPr>
                  <a:t>1, With probability </a:t>
                </a:r>
                <a14:m>
                  <m:oMath xmlns:m="http://schemas.openxmlformats.org/officeDocument/2006/math">
                    <m:r>
                      <a:rPr lang="en-US" sz="105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105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5227D4-860F-18F8-DE11-6502BFD26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138" y="2992978"/>
                <a:ext cx="2094977" cy="415498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CB9B52-830D-F62A-C80A-EB0A6165465B}"/>
                  </a:ext>
                </a:extLst>
              </p:cNvPr>
              <p:cNvSpPr txBox="1"/>
              <p:nvPr/>
            </p:nvSpPr>
            <p:spPr>
              <a:xfrm>
                <a:off x="430967" y="3131389"/>
                <a:ext cx="4382992" cy="1489960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𝐿𝑒𝑡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𝑎𝑛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𝑅𝐼𝐷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𝑟𝑎𝑛𝑑𝑜𝑚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𝑑𝑒𝑠𝑖𝑔𝑛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05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sup>
                      </m:sSup>
                      <m:r>
                        <a:rPr lang="en-US" sz="10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𝑤h𝑒𝑟𝑒</m:t>
                      </m:r>
                    </m:oMath>
                  </m:oMathPara>
                </a14:m>
                <a:endParaRPr lang="en-US" sz="105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𝑒𝑑𝑙𝑛</m:t>
                      </m:r>
                      <m:d>
                        <m:d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den>
                          </m:f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𝑑𝑙𝑛</m:t>
                              </m:r>
                              <m:d>
                                <m:d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05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05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sz="1050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den>
                                  </m:f>
                                </m:e>
                              </m:d>
                              <m:func>
                                <m:func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050" b="0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05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05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05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050" b="0" i="1" smtClean="0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05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𝑇h𝑒𝑛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𝑎𝑛𝑦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𝑑𝑒𝑓𝑒𝑐𝑡𝑖𝑣𝑒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𝑖𝑡𝑒𝑚𝑠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⊆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𝑝𝑟𝑜𝑏𝑎𝑏𝑖𝑙𝑖𝑡𝑦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𝑙𝑒𝑎𝑠𝑡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 1−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𝑎𝑛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sz="105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𝑑𝑖𝑠𝑗𝑢𝑛𝑐𝑡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en-US" sz="1050" i="1" dirty="0">
                  <a:latin typeface="Cambria Math" panose="02040503050406030204" pitchFamily="18" charset="0"/>
                </a:endParaRPr>
              </a:p>
              <a:p>
                <a:endParaRPr lang="en-US" sz="10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CB9B52-830D-F62A-C80A-EB0A61654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67" y="3131389"/>
                <a:ext cx="4382992" cy="14899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BD29E05-9E07-ED38-06F9-649168D1A13E}"/>
              </a:ext>
            </a:extLst>
          </p:cNvPr>
          <p:cNvSpPr txBox="1"/>
          <p:nvPr/>
        </p:nvSpPr>
        <p:spPr>
          <a:xfrm>
            <a:off x="0" y="4776081"/>
            <a:ext cx="9077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800" dirty="0"/>
              <a:t>[*]</a:t>
            </a:r>
            <a:r>
              <a:rPr lang="en-US" sz="800" b="0" i="0" dirty="0">
                <a:effectLst/>
                <a:latin typeface="Times New Roman" panose="02020603050405020304" pitchFamily="18" charset="0"/>
              </a:rPr>
              <a:t> Nader H. </a:t>
            </a:r>
            <a:r>
              <a:rPr lang="en-US" sz="800" b="0" i="0" dirty="0" err="1">
                <a:effectLst/>
                <a:latin typeface="Times New Roman" panose="02020603050405020304" pitchFamily="18" charset="0"/>
              </a:rPr>
              <a:t>Bshouty</a:t>
            </a:r>
            <a:r>
              <a:rPr lang="en-US" sz="800" b="0" i="0" dirty="0">
                <a:effectLst/>
                <a:latin typeface="Times New Roman" panose="02020603050405020304" pitchFamily="18" charset="0"/>
              </a:rPr>
              <a:t>, George Haddad, and Catherine A. Haddad-</a:t>
            </a:r>
            <a:r>
              <a:rPr lang="en-US" sz="800" b="0" i="0" dirty="0" err="1">
                <a:effectLst/>
                <a:latin typeface="Times New Roman" panose="02020603050405020304" pitchFamily="18" charset="0"/>
              </a:rPr>
              <a:t>Zaknoon</a:t>
            </a:r>
            <a:r>
              <a:rPr lang="en-US" sz="800" b="0" i="0" dirty="0">
                <a:effectLst/>
                <a:latin typeface="Times New Roman" panose="02020603050405020304" pitchFamily="18" charset="0"/>
              </a:rPr>
              <a:t>. Bounds for </a:t>
            </a:r>
            <a:r>
              <a:rPr lang="en-US" sz="800" dirty="0">
                <a:latin typeface="Times New Roman" panose="02020603050405020304" pitchFamily="18" charset="0"/>
              </a:rPr>
              <a:t>t</a:t>
            </a:r>
            <a:r>
              <a:rPr lang="en-US" sz="800" b="0" i="0" dirty="0">
                <a:effectLst/>
                <a:latin typeface="Times New Roman" panose="02020603050405020304" pitchFamily="18" charset="0"/>
              </a:rPr>
              <a:t>he number of tests in non-adaptive randomized algorithms for group testing, SOFSEM 2020, Limassol, </a:t>
            </a:r>
          </a:p>
          <a:p>
            <a:r>
              <a:rPr lang="en-US" sz="800" b="0" i="0" dirty="0">
                <a:effectLst/>
                <a:latin typeface="Times New Roman" panose="02020603050405020304" pitchFamily="18" charset="0"/>
              </a:rPr>
              <a:t>Cyprus, January 20-24, Proceedings, volume 12011 of Lecture Notes in Computer Science, pages 101–112. Springer, 2020</a:t>
            </a:r>
            <a:endParaRPr lang="en-IL" sz="800" dirty="0"/>
          </a:p>
        </p:txBody>
      </p:sp>
    </p:spTree>
    <p:extLst>
      <p:ext uri="{BB962C8B-B14F-4D97-AF65-F5344CB8AC3E}">
        <p14:creationId xmlns:p14="http://schemas.microsoft.com/office/powerpoint/2010/main" val="1758893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ABEA4-74D4-28F9-5E88-59478174B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Pool Design Models: RrSD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ABF1F4-AB21-B13A-17DE-CA5DCC752BC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09934" y="1124017"/>
                <a:ext cx="4524245" cy="3263504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R</a:t>
                </a:r>
                <a:r>
                  <a:rPr lang="en-IL" dirty="0">
                    <a:solidFill>
                      <a:schemeClr val="tx1"/>
                    </a:solidFill>
                  </a:rPr>
                  <a:t>rSD: Random r-Size </a:t>
                </a:r>
              </a:p>
              <a:p>
                <a:r>
                  <a:rPr lang="en-IL" dirty="0">
                    <a:solidFill>
                      <a:schemeClr val="tx1"/>
                    </a:solidFill>
                  </a:rPr>
                  <a:t>Create a random binary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L" dirty="0">
                    <a:solidFill>
                      <a:schemeClr val="tx1"/>
                    </a:solidFill>
                  </a:rPr>
                  <a:t> matrix according to:</a:t>
                </a:r>
              </a:p>
              <a:p>
                <a:pPr lvl="1"/>
                <a:r>
                  <a:rPr lang="en-IL" dirty="0">
                    <a:solidFill>
                      <a:schemeClr val="tx1"/>
                    </a:solidFill>
                  </a:rPr>
                  <a:t>Each row is of weight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IL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IL" dirty="0">
                    <a:solidFill>
                      <a:schemeClr val="tx1"/>
                    </a:solidFill>
                  </a:rPr>
                  <a:t>Each row is chosen uniformly randomly over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of weight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IL" dirty="0">
                  <a:solidFill>
                    <a:schemeClr val="tx1"/>
                  </a:solidFill>
                </a:endParaRPr>
              </a:p>
              <a:p>
                <a:endParaRPr lang="en-IL" dirty="0"/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ABF1F4-AB21-B13A-17DE-CA5DCC752B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09934" y="1124017"/>
                <a:ext cx="4524245" cy="326350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9D476D3-4860-F68E-DEEB-B8343FDA98EE}"/>
              </a:ext>
            </a:extLst>
          </p:cNvPr>
          <p:cNvSpPr txBox="1"/>
          <p:nvPr/>
        </p:nvSpPr>
        <p:spPr>
          <a:xfrm>
            <a:off x="5754602" y="1268016"/>
            <a:ext cx="5148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RrSD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14356B-55DD-E1D8-D2F5-80985A54C263}"/>
                  </a:ext>
                </a:extLst>
              </p:cNvPr>
              <p:cNvSpPr txBox="1"/>
              <p:nvPr/>
            </p:nvSpPr>
            <p:spPr>
              <a:xfrm>
                <a:off x="5694220" y="3112646"/>
                <a:ext cx="2442297" cy="577081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1"/>
                    </a:solidFill>
                  </a:rPr>
                  <a:t>Each row of weight </a:t>
                </a:r>
                <a14:m>
                  <m:oMath xmlns:m="http://schemas.openxmlformats.org/officeDocument/2006/math">
                    <m:r>
                      <a:rPr lang="en-US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05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05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sz="1050" dirty="0">
                    <a:solidFill>
                      <a:schemeClr val="bg1"/>
                    </a:solidFill>
                  </a:rPr>
                  <a:t>hosen uniformly independently over all </a:t>
                </a:r>
                <a14:m>
                  <m:oMath xmlns:m="http://schemas.openxmlformats.org/officeDocument/2006/math">
                    <m:r>
                      <a:rPr lang="en-US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0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050" dirty="0">
                    <a:solidFill>
                      <a:schemeClr val="bg1"/>
                    </a:solidFill>
                  </a:rPr>
                  <a:t> of weight </a:t>
                </a:r>
                <a14:m>
                  <m:oMath xmlns:m="http://schemas.openxmlformats.org/officeDocument/2006/math">
                    <m:r>
                      <a:rPr lang="en-US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05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14356B-55DD-E1D8-D2F5-80985A54C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4220" y="3112646"/>
                <a:ext cx="2442297" cy="577081"/>
              </a:xfrm>
              <a:prstGeom prst="rect">
                <a:avLst/>
              </a:prstGeom>
              <a:blipFill>
                <a:blip r:embed="rId3"/>
                <a:stretch>
                  <a:fillRect b="-5208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4F6C5C5F-567A-D01E-78A0-5CB757B4159D}"/>
              </a:ext>
            </a:extLst>
          </p:cNvPr>
          <p:cNvGraphicFramePr>
            <a:graphicFrameLocks noGrp="1"/>
          </p:cNvGraphicFramePr>
          <p:nvPr/>
        </p:nvGraphicFramePr>
        <p:xfrm>
          <a:off x="5810876" y="1506878"/>
          <a:ext cx="2010494" cy="1298656"/>
        </p:xfrm>
        <a:graphic>
          <a:graphicData uri="http://schemas.openxmlformats.org/drawingml/2006/table">
            <a:tbl>
              <a:tblPr firstRow="1" bandRow="1"/>
              <a:tblGrid>
                <a:gridCol w="2010494">
                  <a:extLst>
                    <a:ext uri="{9D8B030D-6E8A-4147-A177-3AD203B41FA5}">
                      <a16:colId xmlns:a16="http://schemas.microsoft.com/office/drawing/2014/main" val="360498226"/>
                    </a:ext>
                  </a:extLst>
                </a:gridCol>
              </a:tblGrid>
              <a:tr h="27218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95793121"/>
                  </a:ext>
                </a:extLst>
              </a:tr>
              <a:tr h="27218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783780"/>
                  </a:ext>
                </a:extLst>
              </a:tr>
              <a:tr h="482107">
                <a:tc>
                  <a:txBody>
                    <a:bodyPr/>
                    <a:lstStyle/>
                    <a:p>
                      <a:r>
                        <a:rPr lang="en-US" sz="1100" dirty="0"/>
                        <a:t>.</a:t>
                      </a:r>
                    </a:p>
                    <a:p>
                      <a:r>
                        <a:rPr lang="en-US" sz="1100" dirty="0"/>
                        <a:t>.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69233950"/>
                  </a:ext>
                </a:extLst>
              </a:tr>
              <a:tr h="27218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1067576"/>
                  </a:ext>
                </a:extLst>
              </a:tr>
            </a:tbl>
          </a:graphicData>
        </a:graphic>
      </p:graphicFrame>
      <p:cxnSp>
        <p:nvCxnSpPr>
          <p:cNvPr id="8" name="Connector: Curved 12">
            <a:extLst>
              <a:ext uri="{FF2B5EF4-FFF2-40B4-BE49-F238E27FC236}">
                <a16:creationId xmlns:a16="http://schemas.microsoft.com/office/drawing/2014/main" id="{1233408D-9225-6C1C-2FCC-855864D9B73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27500" y="2405604"/>
            <a:ext cx="1174619" cy="201119"/>
          </a:xfrm>
          <a:prstGeom prst="curvedConnector3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C3E1CF-E203-164B-C719-A8FDA3828B70}"/>
                  </a:ext>
                </a:extLst>
              </p:cNvPr>
              <p:cNvSpPr txBox="1"/>
              <p:nvPr/>
            </p:nvSpPr>
            <p:spPr>
              <a:xfrm>
                <a:off x="459843" y="3016507"/>
                <a:ext cx="4720715" cy="1651542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𝐿𝑒𝑡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𝑎𝑛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𝑅𝑟𝑆𝐷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𝑟𝑎𝑛𝑑𝑜𝑚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𝑑𝑒𝑠𝑖𝑔𝑛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05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d>
                        <m:d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sz="105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sup>
                      </m:sSup>
                      <m:r>
                        <a:rPr lang="en-US" sz="10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𝑤h𝑒𝑟𝑒</m:t>
                      </m:r>
                    </m:oMath>
                  </m:oMathPara>
                </a14:m>
                <a:endParaRPr lang="en-US" sz="105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𝑒𝑑𝑙𝑛</m:t>
                      </m:r>
                      <m:d>
                        <m:d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den>
                          </m:f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𝑑𝑙𝑛</m:t>
                              </m:r>
                              <m:d>
                                <m:dPr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0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05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sz="1050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den>
                                  </m:f>
                                </m:e>
                              </m:d>
                              <m:func>
                                <m:funcPr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05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0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0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05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050" i="1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</m:e>
                      </m:d>
                    </m:oMath>
                  </m:oMathPara>
                </a14:m>
                <a:endParaRPr lang="en-US" sz="105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𝑇h𝑒𝑛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𝑎𝑛𝑦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𝑑𝑒𝑓𝑒𝑐𝑡𝑖𝑣𝑒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𝑖𝑡𝑒𝑚𝑠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⊆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𝑝𝑟𝑜𝑏𝑎𝑏𝑖𝑙𝑖𝑡𝑦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𝑙𝑒𝑎𝑠𝑡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 1−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𝑎𝑛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sz="105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𝑑𝑖𝑠𝑗𝑢𝑛𝑐𝑡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en-US" sz="1050" i="1" dirty="0">
                  <a:latin typeface="Cambria Math" panose="02040503050406030204" pitchFamily="18" charset="0"/>
                </a:endParaRPr>
              </a:p>
              <a:p>
                <a:endParaRPr lang="en-US" sz="105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C3E1CF-E203-164B-C719-A8FDA3828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43" y="3016507"/>
                <a:ext cx="4720715" cy="16515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C5E0677-6117-E9C0-EEB6-704EAD2F484F}"/>
              </a:ext>
            </a:extLst>
          </p:cNvPr>
          <p:cNvSpPr txBox="1"/>
          <p:nvPr/>
        </p:nvSpPr>
        <p:spPr>
          <a:xfrm>
            <a:off x="0" y="4776081"/>
            <a:ext cx="9077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800" dirty="0"/>
              <a:t>[*]</a:t>
            </a:r>
            <a:r>
              <a:rPr lang="en-US" sz="800" b="0" i="0" dirty="0">
                <a:effectLst/>
                <a:latin typeface="Times New Roman" panose="02020603050405020304" pitchFamily="18" charset="0"/>
              </a:rPr>
              <a:t> Nader H. </a:t>
            </a:r>
            <a:r>
              <a:rPr lang="en-US" sz="800" b="0" i="0" dirty="0" err="1">
                <a:effectLst/>
                <a:latin typeface="Times New Roman" panose="02020603050405020304" pitchFamily="18" charset="0"/>
              </a:rPr>
              <a:t>Bshouty</a:t>
            </a:r>
            <a:r>
              <a:rPr lang="en-US" sz="800" b="0" i="0" dirty="0">
                <a:effectLst/>
                <a:latin typeface="Times New Roman" panose="02020603050405020304" pitchFamily="18" charset="0"/>
              </a:rPr>
              <a:t>, George Haddad, and Catherine A. Haddad-</a:t>
            </a:r>
            <a:r>
              <a:rPr lang="en-US" sz="800" b="0" i="0" dirty="0" err="1">
                <a:effectLst/>
                <a:latin typeface="Times New Roman" panose="02020603050405020304" pitchFamily="18" charset="0"/>
              </a:rPr>
              <a:t>Zaknoon</a:t>
            </a:r>
            <a:r>
              <a:rPr lang="en-US" sz="800" b="0" i="0" dirty="0">
                <a:effectLst/>
                <a:latin typeface="Times New Roman" panose="02020603050405020304" pitchFamily="18" charset="0"/>
              </a:rPr>
              <a:t>. Bounds for </a:t>
            </a:r>
            <a:r>
              <a:rPr lang="en-US" sz="800" dirty="0">
                <a:latin typeface="Times New Roman" panose="02020603050405020304" pitchFamily="18" charset="0"/>
              </a:rPr>
              <a:t>t</a:t>
            </a:r>
            <a:r>
              <a:rPr lang="en-US" sz="800" b="0" i="0" dirty="0">
                <a:effectLst/>
                <a:latin typeface="Times New Roman" panose="02020603050405020304" pitchFamily="18" charset="0"/>
              </a:rPr>
              <a:t>he number of tests in non-adaptive randomized algorithms for group testing, SOFSEM 2020, Limassol, </a:t>
            </a:r>
          </a:p>
          <a:p>
            <a:r>
              <a:rPr lang="en-US" sz="800" b="0" i="0" dirty="0">
                <a:effectLst/>
                <a:latin typeface="Times New Roman" panose="02020603050405020304" pitchFamily="18" charset="0"/>
              </a:rPr>
              <a:t>Cyprus, January 20-24, Proceedings, volume 12011 of Lecture Notes in Computer Science, pages 101–112. Springer, 2020</a:t>
            </a:r>
            <a:endParaRPr lang="en-IL" sz="800" dirty="0"/>
          </a:p>
        </p:txBody>
      </p:sp>
    </p:spTree>
    <p:extLst>
      <p:ext uri="{BB962C8B-B14F-4D97-AF65-F5344CB8AC3E}">
        <p14:creationId xmlns:p14="http://schemas.microsoft.com/office/powerpoint/2010/main" val="42729801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ABEA4-74D4-28F9-5E88-59478174B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01" y="406999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Pool Design Models: </a:t>
            </a:r>
            <a:r>
              <a:rPr lang="en-US" dirty="0" err="1"/>
              <a:t>RsSD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ABF1F4-AB21-B13A-17DE-CA5DCC752BC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8650" y="1369219"/>
                <a:ext cx="4524245" cy="3263504"/>
              </a:xfrm>
            </p:spPr>
            <p:txBody>
              <a:bodyPr/>
              <a:lstStyle/>
              <a:p>
                <a:r>
                  <a:rPr lang="en-US" dirty="0"/>
                  <a:t>R</a:t>
                </a:r>
                <a:r>
                  <a:rPr lang="en-IL" dirty="0"/>
                  <a:t>sSD: Random s-Set Design</a:t>
                </a:r>
              </a:p>
              <a:p>
                <a:r>
                  <a:rPr lang="en-IL" dirty="0"/>
                  <a:t>Create a random binary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L" dirty="0"/>
                  <a:t> matrix according to:</a:t>
                </a:r>
              </a:p>
              <a:p>
                <a:pPr lvl="1"/>
                <a:r>
                  <a:rPr lang="en-US" dirty="0"/>
                  <a:t>Each column of weight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lvl="1"/>
                <a:r>
                  <a:rPr lang="en-IL" dirty="0"/>
                  <a:t>Each row is </a:t>
                </a:r>
                <a:r>
                  <a:rPr lang="en-US" dirty="0"/>
                  <a:t>chosen uniformly independently over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of weight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IL" dirty="0"/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ABF1F4-AB21-B13A-17DE-CA5DCC752B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8650" y="1369219"/>
                <a:ext cx="4524245" cy="326350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9">
            <a:extLst>
              <a:ext uri="{FF2B5EF4-FFF2-40B4-BE49-F238E27FC236}">
                <a16:creationId xmlns:a16="http://schemas.microsoft.com/office/drawing/2014/main" id="{303A6715-E85C-F2F8-BEBB-7B183E9F906C}"/>
              </a:ext>
            </a:extLst>
          </p:cNvPr>
          <p:cNvGraphicFramePr>
            <a:graphicFrameLocks noGrp="1"/>
          </p:cNvGraphicFramePr>
          <p:nvPr/>
        </p:nvGraphicFramePr>
        <p:xfrm>
          <a:off x="5766780" y="1376836"/>
          <a:ext cx="2145785" cy="1305067"/>
        </p:xfrm>
        <a:graphic>
          <a:graphicData uri="http://schemas.openxmlformats.org/drawingml/2006/table">
            <a:tbl>
              <a:tblPr firstRow="1" bandRow="1"/>
              <a:tblGrid>
                <a:gridCol w="306541">
                  <a:extLst>
                    <a:ext uri="{9D8B030D-6E8A-4147-A177-3AD203B41FA5}">
                      <a16:colId xmlns:a16="http://schemas.microsoft.com/office/drawing/2014/main" val="3658122179"/>
                    </a:ext>
                  </a:extLst>
                </a:gridCol>
                <a:gridCol w="613081">
                  <a:extLst>
                    <a:ext uri="{9D8B030D-6E8A-4147-A177-3AD203B41FA5}">
                      <a16:colId xmlns:a16="http://schemas.microsoft.com/office/drawing/2014/main" val="3453774734"/>
                    </a:ext>
                  </a:extLst>
                </a:gridCol>
                <a:gridCol w="306541">
                  <a:extLst>
                    <a:ext uri="{9D8B030D-6E8A-4147-A177-3AD203B41FA5}">
                      <a16:colId xmlns:a16="http://schemas.microsoft.com/office/drawing/2014/main" val="4153525146"/>
                    </a:ext>
                  </a:extLst>
                </a:gridCol>
                <a:gridCol w="613081">
                  <a:extLst>
                    <a:ext uri="{9D8B030D-6E8A-4147-A177-3AD203B41FA5}">
                      <a16:colId xmlns:a16="http://schemas.microsoft.com/office/drawing/2014/main" val="3102987504"/>
                    </a:ext>
                  </a:extLst>
                </a:gridCol>
                <a:gridCol w="306541">
                  <a:extLst>
                    <a:ext uri="{9D8B030D-6E8A-4147-A177-3AD203B41FA5}">
                      <a16:colId xmlns:a16="http://schemas.microsoft.com/office/drawing/2014/main" val="1112860866"/>
                    </a:ext>
                  </a:extLst>
                </a:gridCol>
              </a:tblGrid>
              <a:tr h="1305067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709896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C3D85BD-5301-893C-6C30-F522D1AF2124}"/>
                  </a:ext>
                </a:extLst>
              </p:cNvPr>
              <p:cNvSpPr txBox="1"/>
              <p:nvPr/>
            </p:nvSpPr>
            <p:spPr>
              <a:xfrm>
                <a:off x="5472595" y="3217376"/>
                <a:ext cx="2734151" cy="577081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Each column of weight 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050" dirty="0"/>
              </a:p>
              <a:p>
                <a:r>
                  <a:rPr lang="en-US" sz="1050" dirty="0"/>
                  <a:t>Chosen uniformly independently </a:t>
                </a:r>
              </a:p>
              <a:p>
                <a:r>
                  <a:rPr lang="en-US" sz="1050" dirty="0"/>
                  <a:t>Over all 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05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0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50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050" dirty="0"/>
                  <a:t> of weight 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05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C3D85BD-5301-893C-6C30-F522D1AF2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595" y="3217376"/>
                <a:ext cx="2734151" cy="577081"/>
              </a:xfrm>
              <a:prstGeom prst="rect">
                <a:avLst/>
              </a:prstGeom>
              <a:blipFill>
                <a:blip r:embed="rId3"/>
                <a:stretch>
                  <a:fillRect b="-4082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Curved 12">
            <a:extLst>
              <a:ext uri="{FF2B5EF4-FFF2-40B4-BE49-F238E27FC236}">
                <a16:creationId xmlns:a16="http://schemas.microsoft.com/office/drawing/2014/main" id="{809120F6-C07C-214F-F575-4E9F82B684C6}"/>
              </a:ext>
            </a:extLst>
          </p:cNvPr>
          <p:cNvCxnSpPr>
            <a:cxnSpLocks/>
          </p:cNvCxnSpPr>
          <p:nvPr/>
        </p:nvCxnSpPr>
        <p:spPr>
          <a:xfrm rot="5400000">
            <a:off x="6167329" y="2503736"/>
            <a:ext cx="1296275" cy="131005"/>
          </a:xfrm>
          <a:prstGeom prst="curvedConnector3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45717A5-3631-A472-8CE9-6A8AAEEDC86E}"/>
              </a:ext>
            </a:extLst>
          </p:cNvPr>
          <p:cNvSpPr txBox="1"/>
          <p:nvPr/>
        </p:nvSpPr>
        <p:spPr>
          <a:xfrm>
            <a:off x="5761787" y="1155261"/>
            <a:ext cx="5373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RsSD</a:t>
            </a:r>
            <a:endParaRPr lang="en-US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03705-F4D4-CB8F-06FF-E1D46F99F4DD}"/>
              </a:ext>
            </a:extLst>
          </p:cNvPr>
          <p:cNvSpPr txBox="1"/>
          <p:nvPr/>
        </p:nvSpPr>
        <p:spPr>
          <a:xfrm>
            <a:off x="0" y="4776081"/>
            <a:ext cx="9077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800" dirty="0"/>
              <a:t>[*]</a:t>
            </a:r>
            <a:r>
              <a:rPr lang="en-US" sz="800" b="0" i="0" dirty="0">
                <a:effectLst/>
                <a:latin typeface="Times New Roman" panose="02020603050405020304" pitchFamily="18" charset="0"/>
              </a:rPr>
              <a:t> Nader H. </a:t>
            </a:r>
            <a:r>
              <a:rPr lang="en-US" sz="800" b="0" i="0" dirty="0" err="1">
                <a:effectLst/>
                <a:latin typeface="Times New Roman" panose="02020603050405020304" pitchFamily="18" charset="0"/>
              </a:rPr>
              <a:t>Bshouty</a:t>
            </a:r>
            <a:r>
              <a:rPr lang="en-US" sz="800" b="0" i="0" dirty="0">
                <a:effectLst/>
                <a:latin typeface="Times New Roman" panose="02020603050405020304" pitchFamily="18" charset="0"/>
              </a:rPr>
              <a:t>, George Haddad, and Catherine A. Haddad-</a:t>
            </a:r>
            <a:r>
              <a:rPr lang="en-US" sz="800" b="0" i="0" dirty="0" err="1">
                <a:effectLst/>
                <a:latin typeface="Times New Roman" panose="02020603050405020304" pitchFamily="18" charset="0"/>
              </a:rPr>
              <a:t>Zaknoon</a:t>
            </a:r>
            <a:r>
              <a:rPr lang="en-US" sz="800" b="0" i="0" dirty="0">
                <a:effectLst/>
                <a:latin typeface="Times New Roman" panose="02020603050405020304" pitchFamily="18" charset="0"/>
              </a:rPr>
              <a:t>. Bounds for </a:t>
            </a:r>
            <a:r>
              <a:rPr lang="en-US" sz="800" dirty="0">
                <a:latin typeface="Times New Roman" panose="02020603050405020304" pitchFamily="18" charset="0"/>
              </a:rPr>
              <a:t>t</a:t>
            </a:r>
            <a:r>
              <a:rPr lang="en-US" sz="800" b="0" i="0" dirty="0">
                <a:effectLst/>
                <a:latin typeface="Times New Roman" panose="02020603050405020304" pitchFamily="18" charset="0"/>
              </a:rPr>
              <a:t>he number of tests in non-adaptive randomized algorithms for group testing, SOFSEM 2020, Limassol, </a:t>
            </a:r>
          </a:p>
          <a:p>
            <a:r>
              <a:rPr lang="en-US" sz="800" b="0" i="0" dirty="0">
                <a:effectLst/>
                <a:latin typeface="Times New Roman" panose="02020603050405020304" pitchFamily="18" charset="0"/>
              </a:rPr>
              <a:t>Cyprus, January 20-24, Proceedings, volume 12011 of Lecture Notes in Computer Science, pages 101–112. Springer, 2020</a:t>
            </a:r>
            <a:endParaRPr lang="en-IL" sz="800" dirty="0"/>
          </a:p>
        </p:txBody>
      </p:sp>
    </p:spTree>
    <p:extLst>
      <p:ext uri="{BB962C8B-B14F-4D97-AF65-F5344CB8AC3E}">
        <p14:creationId xmlns:p14="http://schemas.microsoft.com/office/powerpoint/2010/main" val="17778512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ABEA4-74D4-28F9-5E88-59478174B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80468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Pool Design Models: </a:t>
            </a:r>
            <a:r>
              <a:rPr lang="en-US" dirty="0" err="1"/>
              <a:t>UTDq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ABF1F4-AB21-B13A-17DE-CA5DCC752BC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44099" y="1211822"/>
                <a:ext cx="7568070" cy="2323722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UTDq </a:t>
                </a:r>
                <a:r>
                  <a:rPr lang="en-IL" dirty="0">
                    <a:solidFill>
                      <a:schemeClr val="tx1"/>
                    </a:solidFill>
                  </a:rPr>
                  <a:t>: Uniform Transversal Design (with parameter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IL" dirty="0">
                    <a:solidFill>
                      <a:schemeClr val="tx1"/>
                    </a:solidFill>
                  </a:rPr>
                  <a:t>)</a:t>
                </a:r>
              </a:p>
              <a:p>
                <a:r>
                  <a:rPr lang="en-IL" dirty="0">
                    <a:solidFill>
                      <a:schemeClr val="tx1"/>
                    </a:solidFill>
                  </a:rPr>
                  <a:t>Create a random binary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L" dirty="0">
                    <a:solidFill>
                      <a:schemeClr val="tx1"/>
                    </a:solidFill>
                  </a:rPr>
                  <a:t> matrix  according to:</a:t>
                </a:r>
              </a:p>
              <a:p>
                <a:pPr lvl="1"/>
                <a:r>
                  <a:rPr lang="en-IL" dirty="0">
                    <a:solidFill>
                      <a:schemeClr val="tx1"/>
                    </a:solidFill>
                  </a:rPr>
                  <a:t>Create a random q-ary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L" dirty="0">
                    <a:solidFill>
                      <a:schemeClr val="tx1"/>
                    </a:solidFill>
                  </a:rPr>
                  <a:t> matrix where each entry is chosen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={1,…,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IL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IL" dirty="0">
                    <a:solidFill>
                      <a:schemeClr val="tx1"/>
                    </a:solidFill>
                  </a:rPr>
                  <a:t>Expand each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IL" dirty="0">
                    <a:solidFill>
                      <a:schemeClr val="tx1"/>
                    </a:solidFill>
                  </a:rPr>
                  <a:t>-ary row to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L" dirty="0">
                    <a:solidFill>
                      <a:schemeClr val="tx1"/>
                    </a:solidFill>
                  </a:rPr>
                  <a:t>binary rows, one 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IL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ABF1F4-AB21-B13A-17DE-CA5DCC752B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44099" y="1211822"/>
                <a:ext cx="7568070" cy="232372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3DC309D-64D8-8330-5176-EC2A328AC5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750273"/>
              </p:ext>
            </p:extLst>
          </p:nvPr>
        </p:nvGraphicFramePr>
        <p:xfrm>
          <a:off x="382498" y="2969494"/>
          <a:ext cx="1844233" cy="1397404"/>
        </p:xfrm>
        <a:graphic>
          <a:graphicData uri="http://schemas.openxmlformats.org/drawingml/2006/table">
            <a:tbl>
              <a:tblPr firstRow="1" bandRow="1"/>
              <a:tblGrid>
                <a:gridCol w="233411">
                  <a:extLst>
                    <a:ext uri="{9D8B030D-6E8A-4147-A177-3AD203B41FA5}">
                      <a16:colId xmlns:a16="http://schemas.microsoft.com/office/drawing/2014/main" val="3303535042"/>
                    </a:ext>
                  </a:extLst>
                </a:gridCol>
                <a:gridCol w="466823">
                  <a:extLst>
                    <a:ext uri="{9D8B030D-6E8A-4147-A177-3AD203B41FA5}">
                      <a16:colId xmlns:a16="http://schemas.microsoft.com/office/drawing/2014/main" val="503318574"/>
                    </a:ext>
                  </a:extLst>
                </a:gridCol>
                <a:gridCol w="233411">
                  <a:extLst>
                    <a:ext uri="{9D8B030D-6E8A-4147-A177-3AD203B41FA5}">
                      <a16:colId xmlns:a16="http://schemas.microsoft.com/office/drawing/2014/main" val="1680280453"/>
                    </a:ext>
                  </a:extLst>
                </a:gridCol>
                <a:gridCol w="700235">
                  <a:extLst>
                    <a:ext uri="{9D8B030D-6E8A-4147-A177-3AD203B41FA5}">
                      <a16:colId xmlns:a16="http://schemas.microsoft.com/office/drawing/2014/main" val="2636797413"/>
                    </a:ext>
                  </a:extLst>
                </a:gridCol>
                <a:gridCol w="210353">
                  <a:extLst>
                    <a:ext uri="{9D8B030D-6E8A-4147-A177-3AD203B41FA5}">
                      <a16:colId xmlns:a16="http://schemas.microsoft.com/office/drawing/2014/main" val="4060230867"/>
                    </a:ext>
                  </a:extLst>
                </a:gridCol>
              </a:tblGrid>
              <a:tr h="295117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70074987"/>
                  </a:ext>
                </a:extLst>
              </a:tr>
              <a:tr h="295117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59749550"/>
                  </a:ext>
                </a:extLst>
              </a:tr>
              <a:tr h="516455">
                <a:tc gridSpan="5">
                  <a:txBody>
                    <a:bodyPr/>
                    <a:lstStyle/>
                    <a:p>
                      <a:r>
                        <a:rPr lang="en-US" sz="1100" dirty="0"/>
                        <a:t>.</a:t>
                      </a:r>
                    </a:p>
                    <a:p>
                      <a:r>
                        <a:rPr lang="en-US" sz="1100" dirty="0"/>
                        <a:t>.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009977"/>
                  </a:ext>
                </a:extLst>
              </a:tr>
              <a:tr h="290715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6818948"/>
                  </a:ext>
                </a:extLst>
              </a:tr>
            </a:tbl>
          </a:graphicData>
        </a:graphic>
      </p:graphicFrame>
      <p:cxnSp>
        <p:nvCxnSpPr>
          <p:cNvPr id="5" name="Connector: Curved 3">
            <a:extLst>
              <a:ext uri="{FF2B5EF4-FFF2-40B4-BE49-F238E27FC236}">
                <a16:creationId xmlns:a16="http://schemas.microsoft.com/office/drawing/2014/main" id="{A0FB4934-5ACE-3E36-B10F-F87EA0C8BF4F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1213038" y="3149696"/>
            <a:ext cx="1289172" cy="321026"/>
          </a:xfrm>
          <a:prstGeom prst="curvedConnector3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69885F-7519-F900-628F-29FD0C82783E}"/>
                  </a:ext>
                </a:extLst>
              </p:cNvPr>
              <p:cNvSpPr txBox="1"/>
              <p:nvPr/>
            </p:nvSpPr>
            <p:spPr>
              <a:xfrm>
                <a:off x="2502210" y="2941947"/>
                <a:ext cx="2021804" cy="41549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105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={1,…, </m:t>
                    </m:r>
                    <m:r>
                      <a:rPr lang="en-US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1050" dirty="0">
                    <a:solidFill>
                      <a:schemeClr val="bg1"/>
                    </a:solidFill>
                  </a:rPr>
                  <a:t>, With probability </a:t>
                </a:r>
                <a14:m>
                  <m:oMath xmlns:m="http://schemas.openxmlformats.org/officeDocument/2006/math">
                    <m:r>
                      <a:rPr lang="en-US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105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69885F-7519-F900-628F-29FD0C827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210" y="2941947"/>
                <a:ext cx="2021804" cy="415498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2B37D4D-8134-FFEA-BE69-180E4432D36E}"/>
              </a:ext>
            </a:extLst>
          </p:cNvPr>
          <p:cNvSpPr txBox="1"/>
          <p:nvPr/>
        </p:nvSpPr>
        <p:spPr>
          <a:xfrm>
            <a:off x="216237" y="2692495"/>
            <a:ext cx="5373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UTDq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41">
                <a:extLst>
                  <a:ext uri="{FF2B5EF4-FFF2-40B4-BE49-F238E27FC236}">
                    <a16:creationId xmlns:a16="http://schemas.microsoft.com/office/drawing/2014/main" id="{435102DE-CC66-1037-6B0C-7A365C6AF3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9191027"/>
                  </p:ext>
                </p:extLst>
              </p:nvPr>
            </p:nvGraphicFramePr>
            <p:xfrm>
              <a:off x="2502210" y="3562451"/>
              <a:ext cx="2418374" cy="251253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345482">
                      <a:extLst>
                        <a:ext uri="{9D8B030D-6E8A-4147-A177-3AD203B41FA5}">
                          <a16:colId xmlns:a16="http://schemas.microsoft.com/office/drawing/2014/main" val="4160841173"/>
                        </a:ext>
                      </a:extLst>
                    </a:gridCol>
                    <a:gridCol w="345482">
                      <a:extLst>
                        <a:ext uri="{9D8B030D-6E8A-4147-A177-3AD203B41FA5}">
                          <a16:colId xmlns:a16="http://schemas.microsoft.com/office/drawing/2014/main" val="1317869636"/>
                        </a:ext>
                      </a:extLst>
                    </a:gridCol>
                    <a:gridCol w="345482">
                      <a:extLst>
                        <a:ext uri="{9D8B030D-6E8A-4147-A177-3AD203B41FA5}">
                          <a16:colId xmlns:a16="http://schemas.microsoft.com/office/drawing/2014/main" val="2958552062"/>
                        </a:ext>
                      </a:extLst>
                    </a:gridCol>
                    <a:gridCol w="345482">
                      <a:extLst>
                        <a:ext uri="{9D8B030D-6E8A-4147-A177-3AD203B41FA5}">
                          <a16:colId xmlns:a16="http://schemas.microsoft.com/office/drawing/2014/main" val="2239956834"/>
                        </a:ext>
                      </a:extLst>
                    </a:gridCol>
                    <a:gridCol w="345482">
                      <a:extLst>
                        <a:ext uri="{9D8B030D-6E8A-4147-A177-3AD203B41FA5}">
                          <a16:colId xmlns:a16="http://schemas.microsoft.com/office/drawing/2014/main" val="4075787177"/>
                        </a:ext>
                      </a:extLst>
                    </a:gridCol>
                    <a:gridCol w="345482">
                      <a:extLst>
                        <a:ext uri="{9D8B030D-6E8A-4147-A177-3AD203B41FA5}">
                          <a16:colId xmlns:a16="http://schemas.microsoft.com/office/drawing/2014/main" val="2120520898"/>
                        </a:ext>
                      </a:extLst>
                    </a:gridCol>
                    <a:gridCol w="345482">
                      <a:extLst>
                        <a:ext uri="{9D8B030D-6E8A-4147-A177-3AD203B41FA5}">
                          <a16:colId xmlns:a16="http://schemas.microsoft.com/office/drawing/2014/main" val="1050745849"/>
                        </a:ext>
                      </a:extLst>
                    </a:gridCol>
                  </a:tblGrid>
                  <a:tr h="251253"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4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q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q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0911188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41">
                <a:extLst>
                  <a:ext uri="{FF2B5EF4-FFF2-40B4-BE49-F238E27FC236}">
                    <a16:creationId xmlns:a16="http://schemas.microsoft.com/office/drawing/2014/main" id="{435102DE-CC66-1037-6B0C-7A365C6AF3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9191027"/>
                  </p:ext>
                </p:extLst>
              </p:nvPr>
            </p:nvGraphicFramePr>
            <p:xfrm>
              <a:off x="2502210" y="3562451"/>
              <a:ext cx="2418374" cy="251253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345482">
                      <a:extLst>
                        <a:ext uri="{9D8B030D-6E8A-4147-A177-3AD203B41FA5}">
                          <a16:colId xmlns:a16="http://schemas.microsoft.com/office/drawing/2014/main" val="4160841173"/>
                        </a:ext>
                      </a:extLst>
                    </a:gridCol>
                    <a:gridCol w="345482">
                      <a:extLst>
                        <a:ext uri="{9D8B030D-6E8A-4147-A177-3AD203B41FA5}">
                          <a16:colId xmlns:a16="http://schemas.microsoft.com/office/drawing/2014/main" val="1317869636"/>
                        </a:ext>
                      </a:extLst>
                    </a:gridCol>
                    <a:gridCol w="345482">
                      <a:extLst>
                        <a:ext uri="{9D8B030D-6E8A-4147-A177-3AD203B41FA5}">
                          <a16:colId xmlns:a16="http://schemas.microsoft.com/office/drawing/2014/main" val="2958552062"/>
                        </a:ext>
                      </a:extLst>
                    </a:gridCol>
                    <a:gridCol w="345482">
                      <a:extLst>
                        <a:ext uri="{9D8B030D-6E8A-4147-A177-3AD203B41FA5}">
                          <a16:colId xmlns:a16="http://schemas.microsoft.com/office/drawing/2014/main" val="2239956834"/>
                        </a:ext>
                      </a:extLst>
                    </a:gridCol>
                    <a:gridCol w="345482">
                      <a:extLst>
                        <a:ext uri="{9D8B030D-6E8A-4147-A177-3AD203B41FA5}">
                          <a16:colId xmlns:a16="http://schemas.microsoft.com/office/drawing/2014/main" val="4075787177"/>
                        </a:ext>
                      </a:extLst>
                    </a:gridCol>
                    <a:gridCol w="345482">
                      <a:extLst>
                        <a:ext uri="{9D8B030D-6E8A-4147-A177-3AD203B41FA5}">
                          <a16:colId xmlns:a16="http://schemas.microsoft.com/office/drawing/2014/main" val="2120520898"/>
                        </a:ext>
                      </a:extLst>
                    </a:gridCol>
                    <a:gridCol w="345482">
                      <a:extLst>
                        <a:ext uri="{9D8B030D-6E8A-4147-A177-3AD203B41FA5}">
                          <a16:colId xmlns:a16="http://schemas.microsoft.com/office/drawing/2014/main" val="1050745849"/>
                        </a:ext>
                      </a:extLst>
                    </a:gridCol>
                  </a:tblGrid>
                  <a:tr h="251253"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101754" t="-4762" r="-501754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4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q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500000" t="-4762" r="-103509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q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09111882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43">
                <a:extLst>
                  <a:ext uri="{FF2B5EF4-FFF2-40B4-BE49-F238E27FC236}">
                    <a16:creationId xmlns:a16="http://schemas.microsoft.com/office/drawing/2014/main" id="{CD1BEEA3-457E-4C61-CD30-AE9509D016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7669989"/>
                  </p:ext>
                </p:extLst>
              </p:nvPr>
            </p:nvGraphicFramePr>
            <p:xfrm>
              <a:off x="6040187" y="2921210"/>
              <a:ext cx="2471360" cy="1493973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308920">
                      <a:extLst>
                        <a:ext uri="{9D8B030D-6E8A-4147-A177-3AD203B41FA5}">
                          <a16:colId xmlns:a16="http://schemas.microsoft.com/office/drawing/2014/main" val="2285035767"/>
                        </a:ext>
                      </a:extLst>
                    </a:gridCol>
                    <a:gridCol w="308920">
                      <a:extLst>
                        <a:ext uri="{9D8B030D-6E8A-4147-A177-3AD203B41FA5}">
                          <a16:colId xmlns:a16="http://schemas.microsoft.com/office/drawing/2014/main" val="2700909069"/>
                        </a:ext>
                      </a:extLst>
                    </a:gridCol>
                    <a:gridCol w="308920">
                      <a:extLst>
                        <a:ext uri="{9D8B030D-6E8A-4147-A177-3AD203B41FA5}">
                          <a16:colId xmlns:a16="http://schemas.microsoft.com/office/drawing/2014/main" val="2252442025"/>
                        </a:ext>
                      </a:extLst>
                    </a:gridCol>
                    <a:gridCol w="308920">
                      <a:extLst>
                        <a:ext uri="{9D8B030D-6E8A-4147-A177-3AD203B41FA5}">
                          <a16:colId xmlns:a16="http://schemas.microsoft.com/office/drawing/2014/main" val="1380574748"/>
                        </a:ext>
                      </a:extLst>
                    </a:gridCol>
                    <a:gridCol w="308920">
                      <a:extLst>
                        <a:ext uri="{9D8B030D-6E8A-4147-A177-3AD203B41FA5}">
                          <a16:colId xmlns:a16="http://schemas.microsoft.com/office/drawing/2014/main" val="3450183945"/>
                        </a:ext>
                      </a:extLst>
                    </a:gridCol>
                    <a:gridCol w="308920">
                      <a:extLst>
                        <a:ext uri="{9D8B030D-6E8A-4147-A177-3AD203B41FA5}">
                          <a16:colId xmlns:a16="http://schemas.microsoft.com/office/drawing/2014/main" val="4243494395"/>
                        </a:ext>
                      </a:extLst>
                    </a:gridCol>
                    <a:gridCol w="308920">
                      <a:extLst>
                        <a:ext uri="{9D8B030D-6E8A-4147-A177-3AD203B41FA5}">
                          <a16:colId xmlns:a16="http://schemas.microsoft.com/office/drawing/2014/main" val="1534108628"/>
                        </a:ext>
                      </a:extLst>
                    </a:gridCol>
                    <a:gridCol w="308920">
                      <a:extLst>
                        <a:ext uri="{9D8B030D-6E8A-4147-A177-3AD203B41FA5}">
                          <a16:colId xmlns:a16="http://schemas.microsoft.com/office/drawing/2014/main" val="1604723962"/>
                        </a:ext>
                      </a:extLst>
                    </a:gridCol>
                  </a:tblGrid>
                  <a:tr h="234074"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1</a:t>
                          </a:r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101263598"/>
                      </a:ext>
                    </a:extLst>
                  </a:tr>
                  <a:tr h="234074"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2</a:t>
                          </a:r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221429873"/>
                      </a:ext>
                    </a:extLst>
                  </a:tr>
                  <a:tr h="234074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3" gridSpan="7">
                      <a:txBody>
                        <a:bodyPr/>
                        <a:lstStyle/>
                        <a:p>
                          <a:r>
                            <a:rPr lang="en-US" sz="1100" dirty="0"/>
                            <a:t>.</a:t>
                          </a:r>
                        </a:p>
                        <a:p>
                          <a:r>
                            <a:rPr lang="en-US" sz="1100" dirty="0"/>
                            <a:t>.</a:t>
                          </a:r>
                        </a:p>
                        <a:p>
                          <a:r>
                            <a:rPr lang="en-US" sz="1100" dirty="0"/>
                            <a:t>.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808912"/>
                      </a:ext>
                    </a:extLst>
                  </a:tr>
                  <a:tr h="234074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7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5576683"/>
                      </a:ext>
                    </a:extLst>
                  </a:tr>
                  <a:tr h="234074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7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5841279"/>
                      </a:ext>
                    </a:extLst>
                  </a:tr>
                  <a:tr h="31287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7"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07906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43">
                <a:extLst>
                  <a:ext uri="{FF2B5EF4-FFF2-40B4-BE49-F238E27FC236}">
                    <a16:creationId xmlns:a16="http://schemas.microsoft.com/office/drawing/2014/main" id="{CD1BEEA3-457E-4C61-CD30-AE9509D016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7669989"/>
                  </p:ext>
                </p:extLst>
              </p:nvPr>
            </p:nvGraphicFramePr>
            <p:xfrm>
              <a:off x="6040187" y="2921210"/>
              <a:ext cx="2471360" cy="1493973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308920">
                      <a:extLst>
                        <a:ext uri="{9D8B030D-6E8A-4147-A177-3AD203B41FA5}">
                          <a16:colId xmlns:a16="http://schemas.microsoft.com/office/drawing/2014/main" val="2285035767"/>
                        </a:ext>
                      </a:extLst>
                    </a:gridCol>
                    <a:gridCol w="308920">
                      <a:extLst>
                        <a:ext uri="{9D8B030D-6E8A-4147-A177-3AD203B41FA5}">
                          <a16:colId xmlns:a16="http://schemas.microsoft.com/office/drawing/2014/main" val="2700909069"/>
                        </a:ext>
                      </a:extLst>
                    </a:gridCol>
                    <a:gridCol w="308920">
                      <a:extLst>
                        <a:ext uri="{9D8B030D-6E8A-4147-A177-3AD203B41FA5}">
                          <a16:colId xmlns:a16="http://schemas.microsoft.com/office/drawing/2014/main" val="2252442025"/>
                        </a:ext>
                      </a:extLst>
                    </a:gridCol>
                    <a:gridCol w="308920">
                      <a:extLst>
                        <a:ext uri="{9D8B030D-6E8A-4147-A177-3AD203B41FA5}">
                          <a16:colId xmlns:a16="http://schemas.microsoft.com/office/drawing/2014/main" val="1380574748"/>
                        </a:ext>
                      </a:extLst>
                    </a:gridCol>
                    <a:gridCol w="308920">
                      <a:extLst>
                        <a:ext uri="{9D8B030D-6E8A-4147-A177-3AD203B41FA5}">
                          <a16:colId xmlns:a16="http://schemas.microsoft.com/office/drawing/2014/main" val="3450183945"/>
                        </a:ext>
                      </a:extLst>
                    </a:gridCol>
                    <a:gridCol w="308920">
                      <a:extLst>
                        <a:ext uri="{9D8B030D-6E8A-4147-A177-3AD203B41FA5}">
                          <a16:colId xmlns:a16="http://schemas.microsoft.com/office/drawing/2014/main" val="4243494395"/>
                        </a:ext>
                      </a:extLst>
                    </a:gridCol>
                    <a:gridCol w="308920">
                      <a:extLst>
                        <a:ext uri="{9D8B030D-6E8A-4147-A177-3AD203B41FA5}">
                          <a16:colId xmlns:a16="http://schemas.microsoft.com/office/drawing/2014/main" val="1534108628"/>
                        </a:ext>
                      </a:extLst>
                    </a:gridCol>
                    <a:gridCol w="308920">
                      <a:extLst>
                        <a:ext uri="{9D8B030D-6E8A-4147-A177-3AD203B41FA5}">
                          <a16:colId xmlns:a16="http://schemas.microsoft.com/office/drawing/2014/main" val="1604723962"/>
                        </a:ext>
                      </a:extLst>
                    </a:gridCol>
                  </a:tblGrid>
                  <a:tr h="236220"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1</a:t>
                          </a:r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101263598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2</a:t>
                          </a:r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221429873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3" gridSpan="7">
                      <a:txBody>
                        <a:bodyPr/>
                        <a:lstStyle/>
                        <a:p>
                          <a:r>
                            <a:rPr lang="en-US" sz="1100" dirty="0"/>
                            <a:t>.</a:t>
                          </a:r>
                        </a:p>
                        <a:p>
                          <a:r>
                            <a:rPr lang="en-US" sz="1100" dirty="0"/>
                            <a:t>.</a:t>
                          </a:r>
                        </a:p>
                        <a:p>
                          <a:r>
                            <a:rPr lang="en-US" sz="1100" dirty="0"/>
                            <a:t>.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808912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7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5576683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7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5841279"/>
                      </a:ext>
                    </a:extLst>
                  </a:tr>
                  <a:tr h="312873"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378846" r="-701961" b="-3846"/>
                          </a:stretch>
                        </a:blipFill>
                      </a:tcPr>
                    </a:tc>
                    <a:tc gridSpan="7"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079069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B3CB42-C2DC-0D07-919F-5A7C888A13C1}"/>
              </a:ext>
            </a:extLst>
          </p:cNvPr>
          <p:cNvCxnSpPr>
            <a:cxnSpLocks/>
          </p:cNvCxnSpPr>
          <p:nvPr/>
        </p:nvCxnSpPr>
        <p:spPr>
          <a:xfrm flipV="1">
            <a:off x="4920581" y="2941947"/>
            <a:ext cx="1418918" cy="620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777ECD-A1AC-7A94-EBE8-645F543E0595}"/>
              </a:ext>
            </a:extLst>
          </p:cNvPr>
          <p:cNvCxnSpPr>
            <a:cxnSpLocks/>
          </p:cNvCxnSpPr>
          <p:nvPr/>
        </p:nvCxnSpPr>
        <p:spPr>
          <a:xfrm>
            <a:off x="4992099" y="3813704"/>
            <a:ext cx="1347400" cy="601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19D6F90-E8A4-DFAA-D49F-CF26E60A6598}"/>
              </a:ext>
            </a:extLst>
          </p:cNvPr>
          <p:cNvSpPr txBox="1"/>
          <p:nvPr/>
        </p:nvSpPr>
        <p:spPr>
          <a:xfrm>
            <a:off x="0" y="4776081"/>
            <a:ext cx="9077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800" dirty="0"/>
              <a:t>[*]</a:t>
            </a:r>
            <a:r>
              <a:rPr lang="en-US" sz="800" b="0" i="0" dirty="0">
                <a:effectLst/>
                <a:latin typeface="Times New Roman" panose="02020603050405020304" pitchFamily="18" charset="0"/>
              </a:rPr>
              <a:t> Nader H. </a:t>
            </a:r>
            <a:r>
              <a:rPr lang="en-US" sz="800" b="0" i="0" dirty="0" err="1">
                <a:effectLst/>
                <a:latin typeface="Times New Roman" panose="02020603050405020304" pitchFamily="18" charset="0"/>
              </a:rPr>
              <a:t>Bshouty</a:t>
            </a:r>
            <a:r>
              <a:rPr lang="en-US" sz="800" b="0" i="0" dirty="0">
                <a:effectLst/>
                <a:latin typeface="Times New Roman" panose="02020603050405020304" pitchFamily="18" charset="0"/>
              </a:rPr>
              <a:t>, George Haddad, and Catherine A. Haddad-</a:t>
            </a:r>
            <a:r>
              <a:rPr lang="en-US" sz="800" b="0" i="0" dirty="0" err="1">
                <a:effectLst/>
                <a:latin typeface="Times New Roman" panose="02020603050405020304" pitchFamily="18" charset="0"/>
              </a:rPr>
              <a:t>Zaknoon</a:t>
            </a:r>
            <a:r>
              <a:rPr lang="en-US" sz="800" b="0" i="0" dirty="0">
                <a:effectLst/>
                <a:latin typeface="Times New Roman" panose="02020603050405020304" pitchFamily="18" charset="0"/>
              </a:rPr>
              <a:t>. Bounds for </a:t>
            </a:r>
            <a:r>
              <a:rPr lang="en-US" sz="800" dirty="0">
                <a:latin typeface="Times New Roman" panose="02020603050405020304" pitchFamily="18" charset="0"/>
              </a:rPr>
              <a:t>t</a:t>
            </a:r>
            <a:r>
              <a:rPr lang="en-US" sz="800" b="0" i="0" dirty="0">
                <a:effectLst/>
                <a:latin typeface="Times New Roman" panose="02020603050405020304" pitchFamily="18" charset="0"/>
              </a:rPr>
              <a:t>he number of tests in non-adaptive randomized algorithms for group testing, SOFSEM 2020, Limassol, </a:t>
            </a:r>
          </a:p>
          <a:p>
            <a:r>
              <a:rPr lang="en-US" sz="800" b="0" i="0" dirty="0">
                <a:effectLst/>
                <a:latin typeface="Times New Roman" panose="02020603050405020304" pitchFamily="18" charset="0"/>
              </a:rPr>
              <a:t>Cyprus, January 20-24, Proceedings, volume 12011 of Lecture Notes in Computer Science, pages 101–112. Springer, 2020</a:t>
            </a:r>
            <a:endParaRPr lang="en-IL" sz="800" dirty="0"/>
          </a:p>
        </p:txBody>
      </p:sp>
    </p:spTree>
    <p:extLst>
      <p:ext uri="{BB962C8B-B14F-4D97-AF65-F5344CB8AC3E}">
        <p14:creationId xmlns:p14="http://schemas.microsoft.com/office/powerpoint/2010/main" val="20746022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>
            <a:spLocks noGrp="1"/>
          </p:cNvSpPr>
          <p:nvPr>
            <p:ph type="title"/>
          </p:nvPr>
        </p:nvSpPr>
        <p:spPr>
          <a:xfrm>
            <a:off x="475112" y="20727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 altLang="zh-CN" dirty="0"/>
              <a:t>Recall the Function of Neural Network (NN)</a:t>
            </a:r>
            <a:endParaRPr dirty="0"/>
          </a:p>
        </p:txBody>
      </p:sp>
      <p:cxnSp>
        <p:nvCxnSpPr>
          <p:cNvPr id="209" name="Google Shape;209;p24"/>
          <p:cNvCxnSpPr/>
          <p:nvPr/>
        </p:nvCxnSpPr>
        <p:spPr>
          <a:xfrm>
            <a:off x="5703828" y="3051290"/>
            <a:ext cx="531900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10" name="Google Shape;210;p24"/>
          <p:cNvSpPr/>
          <p:nvPr/>
        </p:nvSpPr>
        <p:spPr>
          <a:xfrm>
            <a:off x="3448481" y="2446902"/>
            <a:ext cx="2174700" cy="1208700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2F491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CNN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Convolutional Neural Network 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1" name="Google Shape;211;p24"/>
          <p:cNvCxnSpPr/>
          <p:nvPr/>
        </p:nvCxnSpPr>
        <p:spPr>
          <a:xfrm>
            <a:off x="2687521" y="3075889"/>
            <a:ext cx="531900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212" name="Google Shape;212;p24"/>
          <p:cNvGrpSpPr/>
          <p:nvPr/>
        </p:nvGrpSpPr>
        <p:grpSpPr>
          <a:xfrm>
            <a:off x="775790" y="2446902"/>
            <a:ext cx="1648350" cy="1300275"/>
            <a:chOff x="1034386" y="4655913"/>
            <a:chExt cx="2197800" cy="1733700"/>
          </a:xfrm>
        </p:grpSpPr>
        <p:sp>
          <p:nvSpPr>
            <p:cNvPr id="213" name="Google Shape;213;p24"/>
            <p:cNvSpPr/>
            <p:nvPr/>
          </p:nvSpPr>
          <p:spPr>
            <a:xfrm>
              <a:off x="1034386" y="46559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1186786" y="48083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1339186" y="49607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1491586" y="51131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1643986" y="52655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1796386" y="54179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9" name="Google Shape;219;p24"/>
          <p:cNvSpPr/>
          <p:nvPr/>
        </p:nvSpPr>
        <p:spPr>
          <a:xfrm>
            <a:off x="6320163" y="2612271"/>
            <a:ext cx="2518500" cy="810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12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Yes: </a:t>
            </a: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least one frame includes firearm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No: </a:t>
            </a: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Firearm clean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044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6"/>
          <p:cNvSpPr txBox="1">
            <a:spLocks noGrp="1"/>
          </p:cNvSpPr>
          <p:nvPr>
            <p:ph type="title"/>
          </p:nvPr>
        </p:nvSpPr>
        <p:spPr>
          <a:xfrm>
            <a:off x="109728" y="96190"/>
            <a:ext cx="8140846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/>
              <a:t>The </a:t>
            </a:r>
            <a:r>
              <a:rPr lang="en-US" altLang="zh-CN" dirty="0"/>
              <a:t>S</a:t>
            </a:r>
            <a:r>
              <a:rPr lang="zh-CN" dirty="0"/>
              <a:t>tructure of </a:t>
            </a:r>
            <a:r>
              <a:rPr lang="en-US" altLang="zh-CN" dirty="0"/>
              <a:t>Convolution </a:t>
            </a:r>
            <a:r>
              <a:rPr lang="zh-CN" dirty="0"/>
              <a:t>Neural Network</a:t>
            </a:r>
            <a:r>
              <a:rPr lang="en-US" altLang="zh-CN" dirty="0"/>
              <a:t>(CNN)</a:t>
            </a:r>
            <a:endParaRPr dirty="0"/>
          </a:p>
        </p:txBody>
      </p:sp>
      <p:pic>
        <p:nvPicPr>
          <p:cNvPr id="455" name="Google Shape;45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11" y="1038138"/>
            <a:ext cx="7736624" cy="391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7DEE47-C631-5943-16C2-6FFE04CCA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202124"/>
                </a:solidFill>
                <a:latin typeface="Abadi" panose="020F0502020204030204" pitchFamily="34" charset="0"/>
              </a:rPr>
              <a:t>A</a:t>
            </a:r>
            <a:r>
              <a:rPr lang="en-US" altLang="zh-CN" b="0" i="0" dirty="0">
                <a:solidFill>
                  <a:srgbClr val="202124"/>
                </a:solidFill>
                <a:effectLst/>
                <a:latin typeface="Abadi" panose="020F0502020204030204" pitchFamily="34" charset="0"/>
              </a:rPr>
              <a:t>ctivation Function:</a:t>
            </a:r>
            <a:endParaRPr lang="zh-CN" altLang="en-US" dirty="0"/>
          </a:p>
        </p:txBody>
      </p:sp>
      <p:pic>
        <p:nvPicPr>
          <p:cNvPr id="1026" name="Picture 2" descr="Activation Functions in Neural Networks [12 Types &amp; Use Cases]">
            <a:extLst>
              <a:ext uri="{FF2B5EF4-FFF2-40B4-BE49-F238E27FC236}">
                <a16:creationId xmlns:a16="http://schemas.microsoft.com/office/drawing/2014/main" id="{33DE0FDD-7B05-0A4E-711E-2A9433803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974" y="999384"/>
            <a:ext cx="4833829" cy="311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657E1E0-FCCE-845D-4261-607CC156CD0F}"/>
              </a:ext>
            </a:extLst>
          </p:cNvPr>
          <p:cNvSpPr txBox="1"/>
          <p:nvPr/>
        </p:nvSpPr>
        <p:spPr>
          <a:xfrm>
            <a:off x="168166" y="1268044"/>
            <a:ext cx="2806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ReLU</a:t>
            </a:r>
            <a:r>
              <a:rPr lang="en-US" altLang="zh-CN" dirty="0"/>
              <a:t> and its family members are popular stars in NN 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D86F7FA-ACAE-214C-4A45-78554D68403F}"/>
              </a:ext>
            </a:extLst>
          </p:cNvPr>
          <p:cNvSpPr txBox="1"/>
          <p:nvPr/>
        </p:nvSpPr>
        <p:spPr>
          <a:xfrm>
            <a:off x="278523" y="2480441"/>
            <a:ext cx="2695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Sigmoid is widely used for distribution of probabilities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75850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/>
              <a:t>Convolution:</a:t>
            </a:r>
            <a:endParaRPr dirty="0"/>
          </a:p>
        </p:txBody>
      </p:sp>
      <p:sp>
        <p:nvSpPr>
          <p:cNvPr id="461" name="Google Shape;461;p4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63" name="Google Shape;46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936" y="1560982"/>
            <a:ext cx="6335135" cy="287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Example:</a:t>
            </a:r>
            <a:endParaRPr/>
          </a:p>
        </p:txBody>
      </p:sp>
      <p:sp>
        <p:nvSpPr>
          <p:cNvPr id="469" name="Google Shape;469;p4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70" name="Google Shape;47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175" y="1127425"/>
            <a:ext cx="7560248" cy="345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A5071-0AE4-E44B-C620-63365DB6C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60" y="182203"/>
            <a:ext cx="7886700" cy="994172"/>
          </a:xfrm>
        </p:spPr>
        <p:txBody>
          <a:bodyPr/>
          <a:lstStyle/>
          <a:p>
            <a:r>
              <a:rPr lang="en-US" dirty="0"/>
              <a:t>Motivation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3DB44807-F1E2-9898-23DA-5A46D8C9EA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5935" y="1109954"/>
                <a:ext cx="7886700" cy="3263504"/>
              </a:xfrm>
            </p:spPr>
            <p:txBody>
              <a:bodyPr/>
              <a:lstStyle/>
              <a:p>
                <a:pPr marL="457200" marR="0" lvl="0" indent="-34290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Char char="●"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Suppose that we have the following machine (CNN) </a:t>
                </a:r>
              </a:p>
              <a:p>
                <a:pPr marL="457200" marR="0" lvl="0" indent="-34290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Char char="●"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Image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→</m:t>
                    </m:r>
                  </m:oMath>
                </a14:m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 CNN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→ </m:t>
                    </m:r>
                  </m:oMath>
                </a14:m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Classification Result</a:t>
                </a:r>
              </a:p>
            </p:txBody>
          </p:sp>
        </mc:Choice>
        <mc:Fallback xmlns="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3DB44807-F1E2-9898-23DA-5A46D8C9EA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5935" y="1109954"/>
                <a:ext cx="7886700" cy="3263504"/>
              </a:xfrm>
              <a:blipFill>
                <a:blip r:embed="rId2"/>
                <a:stretch>
                  <a:fillRect t="-74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C900BEB-2A58-66CA-6D84-4AB7EA902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210" y="2493276"/>
            <a:ext cx="3091580" cy="154027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486672-36DB-A7E9-0D64-FDA41A280A5A}"/>
              </a:ext>
            </a:extLst>
          </p:cNvPr>
          <p:cNvCxnSpPr/>
          <p:nvPr/>
        </p:nvCxnSpPr>
        <p:spPr>
          <a:xfrm>
            <a:off x="6374950" y="3300906"/>
            <a:ext cx="75626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E7CA917-ACD4-FF71-8578-DB162EAD7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97" y="2839527"/>
            <a:ext cx="1531118" cy="9284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53BC6BA-DACE-1B78-C80C-89B30A30CE03}"/>
              </a:ext>
            </a:extLst>
          </p:cNvPr>
          <p:cNvSpPr txBox="1"/>
          <p:nvPr/>
        </p:nvSpPr>
        <p:spPr>
          <a:xfrm>
            <a:off x="7268135" y="3165274"/>
            <a:ext cx="1359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Firearm? (YES/NO)</a:t>
            </a:r>
            <a:endParaRPr lang="en-IL" sz="10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8A82DE-7750-7B1F-7ABE-5DAC4CACAAC5}"/>
              </a:ext>
            </a:extLst>
          </p:cNvPr>
          <p:cNvSpPr/>
          <p:nvPr/>
        </p:nvSpPr>
        <p:spPr>
          <a:xfrm>
            <a:off x="3026210" y="2493277"/>
            <a:ext cx="3091580" cy="15402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CNN</a:t>
            </a:r>
          </a:p>
          <a:p>
            <a:pPr algn="ctr"/>
            <a:r>
              <a:rPr lang="en-US" sz="1050" dirty="0"/>
              <a:t>Convolutional Neural Network </a:t>
            </a:r>
            <a:endParaRPr lang="en-IL" sz="105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4AE6FD-5E6C-1C15-0F84-403A2125D07B}"/>
              </a:ext>
            </a:extLst>
          </p:cNvPr>
          <p:cNvCxnSpPr/>
          <p:nvPr/>
        </p:nvCxnSpPr>
        <p:spPr>
          <a:xfrm>
            <a:off x="2113027" y="3301017"/>
            <a:ext cx="75626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8E77EBF-6504-F9FF-59C5-E0B3E2B3061C}"/>
              </a:ext>
            </a:extLst>
          </p:cNvPr>
          <p:cNvSpPr/>
          <p:nvPr/>
        </p:nvSpPr>
        <p:spPr>
          <a:xfrm>
            <a:off x="455296" y="2839527"/>
            <a:ext cx="1531118" cy="9284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Image</a:t>
            </a:r>
            <a:endParaRPr lang="en-IL" sz="1050" dirty="0"/>
          </a:p>
        </p:txBody>
      </p:sp>
    </p:spTree>
    <p:extLst>
      <p:ext uri="{BB962C8B-B14F-4D97-AF65-F5344CB8AC3E}">
        <p14:creationId xmlns:p14="http://schemas.microsoft.com/office/powerpoint/2010/main" val="131228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7" grpId="0" animBg="1"/>
      <p:bldP spid="17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Pooling:</a:t>
            </a:r>
            <a:endParaRPr/>
          </a:p>
        </p:txBody>
      </p:sp>
      <p:sp>
        <p:nvSpPr>
          <p:cNvPr id="476" name="Google Shape;476;p4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77" name="Google Shape;47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400" y="1369225"/>
            <a:ext cx="7412726" cy="27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Flatening:</a:t>
            </a:r>
            <a:endParaRPr/>
          </a:p>
        </p:txBody>
      </p:sp>
      <p:sp>
        <p:nvSpPr>
          <p:cNvPr id="483" name="Google Shape;483;p5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84" name="Google Shape;48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125" y="1268050"/>
            <a:ext cx="7051749" cy="382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Fully connected NN:</a:t>
            </a:r>
            <a:endParaRPr/>
          </a:p>
        </p:txBody>
      </p:sp>
      <p:sp>
        <p:nvSpPr>
          <p:cNvPr id="490" name="Google Shape;490;p5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91" name="Google Shape;49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084" y="1187019"/>
            <a:ext cx="7588913" cy="36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3663EE-C033-B5FB-59F5-9FF68B4B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Baseline : Individual Test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B61F66-254D-E9D6-809B-B8D3F44D4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62" y="1502391"/>
            <a:ext cx="6060782" cy="120656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543D215-D58A-5ABE-B9F5-3B26F5FEE91C}"/>
              </a:ext>
            </a:extLst>
          </p:cNvPr>
          <p:cNvSpPr txBox="1"/>
          <p:nvPr/>
        </p:nvSpPr>
        <p:spPr>
          <a:xfrm>
            <a:off x="1719073" y="2842125"/>
            <a:ext cx="5376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 each image individually and run a forward pass of CNN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73930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47A56E-81D5-69DF-04A1-3789E7FFE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Applying Group Test to CNN</a:t>
            </a:r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A67B9-A533-576B-AD71-C521E6C1AB41}"/>
              </a:ext>
            </a:extLst>
          </p:cNvPr>
          <p:cNvSpPr txBox="1"/>
          <p:nvPr/>
        </p:nvSpPr>
        <p:spPr>
          <a:xfrm>
            <a:off x="482638" y="2388460"/>
            <a:ext cx="8070921" cy="226985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altLang="zh-CN" sz="2400" dirty="0"/>
              <a:t>We build on the Neural Network developed by W</a:t>
            </a:r>
            <a:r>
              <a:rPr lang="en-IL" altLang="en-IL" sz="2400" dirty="0">
                <a:solidFill>
                  <a:srgbClr val="1F2328"/>
                </a:solidFill>
                <a:latin typeface="Abadi" panose="020B0604020104020204" pitchFamily="34" charset="0"/>
              </a:rPr>
              <a:t>eixin Liang and James Zou</a:t>
            </a:r>
            <a:r>
              <a:rPr lang="en-US" altLang="en-IL" sz="2400" dirty="0">
                <a:solidFill>
                  <a:srgbClr val="1F2328"/>
                </a:solidFill>
                <a:latin typeface="Abadi" panose="020B0604020104020204" pitchFamily="34" charset="0"/>
              </a:rPr>
              <a:t> that supports group testing for images.</a:t>
            </a:r>
          </a:p>
          <a:p>
            <a:pPr defTabSz="685800">
              <a:buClrTx/>
            </a:pPr>
            <a:endParaRPr lang="en-US" altLang="en-IL" sz="2000" dirty="0">
              <a:solidFill>
                <a:srgbClr val="1F2328"/>
              </a:solidFill>
              <a:latin typeface="Abadi" panose="020B0604020104020204" pitchFamily="34" charset="0"/>
            </a:endParaRPr>
          </a:p>
          <a:p>
            <a:pPr defTabSz="685800">
              <a:buClrTx/>
            </a:pPr>
            <a:r>
              <a:rPr kumimoji="0" lang="en-US" altLang="en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ui-monospace"/>
              </a:rPr>
              <a:t>Neural Group Testing for acceler</a:t>
            </a:r>
            <a:r>
              <a:rPr lang="en-US" altLang="en-IL" sz="1800" dirty="0">
                <a:latin typeface="ui-monospace"/>
              </a:rPr>
              <a:t>ating Deep Learning, </a:t>
            </a:r>
            <a:r>
              <a:rPr lang="en-IL" altLang="en-IL" sz="1800" dirty="0">
                <a:solidFill>
                  <a:srgbClr val="1F2328"/>
                </a:solidFill>
                <a:latin typeface="ui-monospace"/>
              </a:rPr>
              <a:t>IEEE</a:t>
            </a:r>
            <a:r>
              <a:rPr lang="en-US" altLang="en-IL" sz="1800" dirty="0">
                <a:solidFill>
                  <a:srgbClr val="1F2328"/>
                </a:solidFill>
                <a:latin typeface="ui-monospace"/>
              </a:rPr>
              <a:t>,</a:t>
            </a:r>
            <a:r>
              <a:rPr lang="en-IL" altLang="en-IL" sz="1800" dirty="0">
                <a:solidFill>
                  <a:srgbClr val="1F2328"/>
                </a:solidFill>
                <a:latin typeface="ui-monospace"/>
              </a:rPr>
              <a:t> International Symposium on Information Theory, ISIT 2021</a:t>
            </a:r>
            <a:endParaRPr lang="en-US" altLang="en-IL" dirty="0">
              <a:latin typeface="Abadi" panose="020B0604020104020204" pitchFamily="34" charset="0"/>
            </a:endParaRPr>
          </a:p>
          <a:p>
            <a:pPr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4FCB9D1-45DD-D203-0E5B-108303D11A40}"/>
              </a:ext>
            </a:extLst>
          </p:cNvPr>
          <p:cNvSpPr txBox="1"/>
          <p:nvPr/>
        </p:nvSpPr>
        <p:spPr>
          <a:xfrm>
            <a:off x="628650" y="1175656"/>
            <a:ext cx="7924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dk1"/>
                </a:solidFill>
              </a:rPr>
              <a:t>How we group the Images and input the CNN?</a:t>
            </a:r>
            <a:endParaRPr lang="zh-CN" altLang="en-US" sz="2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1630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602F54-E5F1-0485-7CBD-7B4D255F8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Design1: Pixel Merge (</a:t>
            </a:r>
            <a:r>
              <a:rPr lang="en-US" altLang="zh-CN" dirty="0" err="1"/>
              <a:t>Mixup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ADF13A3-87E6-807C-2B9C-7F8DECD67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118" y="2124815"/>
            <a:ext cx="6369377" cy="162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928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GT and CNN marriage</a:t>
            </a:r>
            <a:endParaRPr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953F6BBF-A13E-7009-B794-4EA29E16F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122" y="1352053"/>
            <a:ext cx="5081043" cy="256061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0428A15-9024-FDF8-A805-797C7B47A0A7}"/>
              </a:ext>
            </a:extLst>
          </p:cNvPr>
          <p:cNvSpPr txBox="1"/>
          <p:nvPr/>
        </p:nvSpPr>
        <p:spPr>
          <a:xfrm>
            <a:off x="369598" y="1531724"/>
            <a:ext cx="2935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Take the average value for each pixel in both cat and dog images before input images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92642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8C4263-DB5F-12B8-68F7-6057DF5F7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Design2: Feature Merge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FBA9FC-8DF1-B848-CE93-5C5C6E221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276" y="1395753"/>
            <a:ext cx="6559887" cy="19495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79671FA-E42D-4748-A91C-28D81A95CCF3}"/>
              </a:ext>
            </a:extLst>
          </p:cNvPr>
          <p:cNvSpPr txBox="1"/>
          <p:nvPr/>
        </p:nvSpPr>
        <p:spPr>
          <a:xfrm>
            <a:off x="1408295" y="3814997"/>
            <a:ext cx="5019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Run each sample through first few layers and try to merge the features into one. Design1 is the special case of 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38711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CE61AB-57E7-E2A7-27E4-E637DB181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Design3: Tree Merge (Powerful)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80B8995-8DD3-BFC8-E492-CE5C0D5D6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834" y="1193911"/>
            <a:ext cx="6858980" cy="221626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6C3797A-7B33-25A6-A666-65E519D0AB41}"/>
              </a:ext>
            </a:extLst>
          </p:cNvPr>
          <p:cNvSpPr txBox="1"/>
          <p:nvPr/>
        </p:nvSpPr>
        <p:spPr>
          <a:xfrm>
            <a:off x="1223982" y="3725361"/>
            <a:ext cx="59873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Merge samples hierarchically and recursively at different levels of CNN. The whole procedure of this looks a binary tree, the output is the root. Design 2 is also the special case of 3.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46565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9F589-1B9B-F00C-AE43-329992857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 in a nutshell.. 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A334E-10D6-CAC7-5636-76C8237FA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8017"/>
            <a:ext cx="7886700" cy="3364706"/>
          </a:xfrm>
        </p:spPr>
        <p:txBody>
          <a:bodyPr/>
          <a:lstStyle/>
          <a:p>
            <a:r>
              <a:rPr lang="en-US" dirty="0"/>
              <a:t>Developed new group testing modules that implement</a:t>
            </a:r>
          </a:p>
          <a:p>
            <a:pPr lvl="1"/>
            <a:r>
              <a:rPr lang="en-US" dirty="0" err="1"/>
              <a:t>RrSD</a:t>
            </a:r>
            <a:r>
              <a:rPr lang="en-US" dirty="0"/>
              <a:t> model for non-adaptive randomized group testing algorithm.</a:t>
            </a:r>
          </a:p>
          <a:p>
            <a:pPr lvl="1"/>
            <a:r>
              <a:rPr lang="en-US" dirty="0"/>
              <a:t>Added corresponding modules/functions that perform the decoding process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build our code as part of the code of the Neural Network developed by </a:t>
            </a:r>
            <a:r>
              <a:rPr lang="en-US" b="1" dirty="0"/>
              <a:t>W</a:t>
            </a:r>
            <a:r>
              <a:rPr lang="en-IL" altLang="en-IL" b="1" dirty="0" err="1">
                <a:solidFill>
                  <a:srgbClr val="1F2328"/>
                </a:solidFill>
                <a:latin typeface="ui-monospace"/>
              </a:rPr>
              <a:t>eixin</a:t>
            </a:r>
            <a:r>
              <a:rPr lang="en-IL" altLang="en-IL" b="1" dirty="0">
                <a:solidFill>
                  <a:srgbClr val="1F2328"/>
                </a:solidFill>
                <a:latin typeface="ui-monospace"/>
              </a:rPr>
              <a:t> Liang and James Zou</a:t>
            </a:r>
            <a:r>
              <a:rPr lang="en-US" altLang="en-IL" b="1" dirty="0">
                <a:solidFill>
                  <a:srgbClr val="1F2328"/>
                </a:solidFill>
                <a:latin typeface="ui-monospace"/>
              </a:rPr>
              <a:t> </a:t>
            </a:r>
            <a:r>
              <a:rPr lang="en-US" altLang="en-IL" dirty="0">
                <a:solidFill>
                  <a:srgbClr val="1F2328"/>
                </a:solidFill>
                <a:latin typeface="ui-monospace"/>
              </a:rPr>
              <a:t>that supports group testing for images.</a:t>
            </a:r>
            <a:endParaRPr lang="en-US" altLang="en-IL" sz="1800" dirty="0">
              <a:latin typeface="ui-monospace"/>
            </a:endParaRPr>
          </a:p>
          <a:p>
            <a:endParaRPr lang="en-US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96372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A5071-0AE4-E44B-C620-63365DB6C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508" y="1"/>
            <a:ext cx="7886700" cy="994172"/>
          </a:xfrm>
        </p:spPr>
        <p:txBody>
          <a:bodyPr/>
          <a:lstStyle/>
          <a:p>
            <a:r>
              <a:rPr lang="en-US" dirty="0"/>
              <a:t>Motivation</a:t>
            </a:r>
            <a:endParaRPr lang="en-IL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33EC9AB-6B12-9D3D-0EF8-583A777B3C6D}"/>
              </a:ext>
            </a:extLst>
          </p:cNvPr>
          <p:cNvGrpSpPr/>
          <p:nvPr/>
        </p:nvGrpSpPr>
        <p:grpSpPr>
          <a:xfrm>
            <a:off x="4346247" y="994172"/>
            <a:ext cx="4323601" cy="828945"/>
            <a:chOff x="1591154" y="1403302"/>
            <a:chExt cx="8779222" cy="158522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851ABA-E1EC-E2B9-D524-75E90065A8BA}"/>
                </a:ext>
              </a:extLst>
            </p:cNvPr>
            <p:cNvSpPr txBox="1"/>
            <p:nvPr/>
          </p:nvSpPr>
          <p:spPr>
            <a:xfrm>
              <a:off x="8761941" y="1844342"/>
              <a:ext cx="1608435" cy="794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Firearm? (YES/NO)</a:t>
              </a:r>
              <a:endParaRPr lang="en-IL" sz="105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5E961BE-4ABC-C66A-4B4C-E5497D73569A}"/>
                </a:ext>
              </a:extLst>
            </p:cNvPr>
            <p:cNvSpPr/>
            <p:nvPr/>
          </p:nvSpPr>
          <p:spPr>
            <a:xfrm>
              <a:off x="4388643" y="1403302"/>
              <a:ext cx="3432654" cy="158522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CNN</a:t>
              </a:r>
            </a:p>
            <a:p>
              <a:pPr algn="ctr"/>
              <a:r>
                <a:rPr lang="en-US" sz="1050" dirty="0"/>
                <a:t>Convolutional Neural Network </a:t>
              </a:r>
              <a:endParaRPr lang="en-IL" sz="1050" dirty="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776024D-CAD8-8133-AC10-78C08A72459D}"/>
                </a:ext>
              </a:extLst>
            </p:cNvPr>
            <p:cNvCxnSpPr>
              <a:cxnSpLocks/>
            </p:cNvCxnSpPr>
            <p:nvPr/>
          </p:nvCxnSpPr>
          <p:spPr>
            <a:xfrm>
              <a:off x="3420070" y="2195916"/>
              <a:ext cx="839693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951947C-F894-48B3-3ECB-6ECA95CB6B97}"/>
                </a:ext>
              </a:extLst>
            </p:cNvPr>
            <p:cNvSpPr/>
            <p:nvPr/>
          </p:nvSpPr>
          <p:spPr>
            <a:xfrm>
              <a:off x="1591154" y="1719283"/>
              <a:ext cx="1700036" cy="95559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Image</a:t>
              </a:r>
              <a:endParaRPr lang="en-IL" sz="1050" dirty="0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6126FFD-A3BC-17C2-D208-0CFD6F51443A}"/>
                </a:ext>
              </a:extLst>
            </p:cNvPr>
            <p:cNvCxnSpPr>
              <a:cxnSpLocks/>
            </p:cNvCxnSpPr>
            <p:nvPr/>
          </p:nvCxnSpPr>
          <p:spPr>
            <a:xfrm>
              <a:off x="7878601" y="2148216"/>
              <a:ext cx="839693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B82BDCD-6753-DB1C-0A11-368ECCE51667}"/>
              </a:ext>
            </a:extLst>
          </p:cNvPr>
          <p:cNvSpPr txBox="1"/>
          <p:nvPr/>
        </p:nvSpPr>
        <p:spPr>
          <a:xfrm>
            <a:off x="674336" y="944328"/>
            <a:ext cx="31314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we exploit this machine to look for firearm in CCTV (videos)?</a:t>
            </a:r>
            <a:endParaRPr lang="en-IL" sz="24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39DA630-BADA-4FA4-EB34-8BE1275FF0A3}"/>
              </a:ext>
            </a:extLst>
          </p:cNvPr>
          <p:cNvSpPr/>
          <p:nvPr/>
        </p:nvSpPr>
        <p:spPr>
          <a:xfrm>
            <a:off x="1428073" y="3409094"/>
            <a:ext cx="1531118" cy="92849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CCTV</a:t>
            </a:r>
            <a:endParaRPr lang="en-IL" sz="105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35F764F-B517-C40D-0534-336EF314D7D9}"/>
              </a:ext>
            </a:extLst>
          </p:cNvPr>
          <p:cNvCxnSpPr/>
          <p:nvPr/>
        </p:nvCxnSpPr>
        <p:spPr>
          <a:xfrm>
            <a:off x="3310178" y="3987640"/>
            <a:ext cx="75626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7FF15840-9FD9-5CCA-E4DA-19F6F2AE5E2B}"/>
              </a:ext>
            </a:extLst>
          </p:cNvPr>
          <p:cNvSpPr/>
          <p:nvPr/>
        </p:nvSpPr>
        <p:spPr>
          <a:xfrm>
            <a:off x="4528342" y="2767637"/>
            <a:ext cx="1531118" cy="9284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1C75426-5DFE-4DFD-B62F-4DEC06E120BB}"/>
              </a:ext>
            </a:extLst>
          </p:cNvPr>
          <p:cNvSpPr/>
          <p:nvPr/>
        </p:nvSpPr>
        <p:spPr>
          <a:xfrm>
            <a:off x="4608673" y="2830548"/>
            <a:ext cx="1531118" cy="9284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7F8B9AA-D774-AC40-9303-75ECE9DECD6E}"/>
              </a:ext>
            </a:extLst>
          </p:cNvPr>
          <p:cNvSpPr/>
          <p:nvPr/>
        </p:nvSpPr>
        <p:spPr>
          <a:xfrm>
            <a:off x="4722973" y="2944848"/>
            <a:ext cx="1531118" cy="9284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7FD5176-C486-EE12-17A3-3648CC3BC020}"/>
              </a:ext>
            </a:extLst>
          </p:cNvPr>
          <p:cNvSpPr/>
          <p:nvPr/>
        </p:nvSpPr>
        <p:spPr>
          <a:xfrm>
            <a:off x="4837273" y="3059148"/>
            <a:ext cx="1531118" cy="9284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C28D910-A542-A2F1-E502-8C526AE76ACA}"/>
              </a:ext>
            </a:extLst>
          </p:cNvPr>
          <p:cNvSpPr/>
          <p:nvPr/>
        </p:nvSpPr>
        <p:spPr>
          <a:xfrm>
            <a:off x="4951573" y="3173448"/>
            <a:ext cx="1531118" cy="9284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1E76FE7-342E-9C79-E302-6825E32D4609}"/>
              </a:ext>
            </a:extLst>
          </p:cNvPr>
          <p:cNvSpPr/>
          <p:nvPr/>
        </p:nvSpPr>
        <p:spPr>
          <a:xfrm>
            <a:off x="5065873" y="3287748"/>
            <a:ext cx="1531118" cy="9284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040970E-79E5-6376-8AE6-0917FA2B7C50}"/>
              </a:ext>
            </a:extLst>
          </p:cNvPr>
          <p:cNvSpPr/>
          <p:nvPr/>
        </p:nvSpPr>
        <p:spPr>
          <a:xfrm>
            <a:off x="5180173" y="3402048"/>
            <a:ext cx="1531118" cy="9284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08792E-6002-6F3B-5C1B-E7FDC5D1FF1B}"/>
              </a:ext>
            </a:extLst>
          </p:cNvPr>
          <p:cNvSpPr/>
          <p:nvPr/>
        </p:nvSpPr>
        <p:spPr>
          <a:xfrm>
            <a:off x="5294473" y="3516348"/>
            <a:ext cx="1531118" cy="9284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9A33E9B-60D8-A59F-136E-AD1F191A4361}"/>
              </a:ext>
            </a:extLst>
          </p:cNvPr>
          <p:cNvSpPr/>
          <p:nvPr/>
        </p:nvSpPr>
        <p:spPr>
          <a:xfrm>
            <a:off x="5408773" y="3630648"/>
            <a:ext cx="1531118" cy="9284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4E0AE1C-6A4E-236C-B7B8-C6CF3DE69DD7}"/>
              </a:ext>
            </a:extLst>
          </p:cNvPr>
          <p:cNvSpPr/>
          <p:nvPr/>
        </p:nvSpPr>
        <p:spPr>
          <a:xfrm>
            <a:off x="5523073" y="3744948"/>
            <a:ext cx="1531118" cy="9284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D2915B0-B2CF-63DD-A4C6-476F44843D8F}"/>
              </a:ext>
            </a:extLst>
          </p:cNvPr>
          <p:cNvSpPr/>
          <p:nvPr/>
        </p:nvSpPr>
        <p:spPr>
          <a:xfrm>
            <a:off x="5637373" y="3859248"/>
            <a:ext cx="1531118" cy="9284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62760AC-909B-8FEE-F288-E6989F14C13D}"/>
              </a:ext>
            </a:extLst>
          </p:cNvPr>
          <p:cNvSpPr/>
          <p:nvPr/>
        </p:nvSpPr>
        <p:spPr>
          <a:xfrm>
            <a:off x="5751673" y="3973548"/>
            <a:ext cx="1531118" cy="9284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2C35866-46B1-F9A3-90C0-8FC859722D49}"/>
              </a:ext>
            </a:extLst>
          </p:cNvPr>
          <p:cNvSpPr/>
          <p:nvPr/>
        </p:nvSpPr>
        <p:spPr>
          <a:xfrm>
            <a:off x="5865973" y="4087848"/>
            <a:ext cx="1531118" cy="9284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sp>
        <p:nvSpPr>
          <p:cNvPr id="57" name="Right Brace 56">
            <a:extLst>
              <a:ext uri="{FF2B5EF4-FFF2-40B4-BE49-F238E27FC236}">
                <a16:creationId xmlns:a16="http://schemas.microsoft.com/office/drawing/2014/main" id="{735A0606-F876-D7C5-DB77-B2D43C354161}"/>
              </a:ext>
            </a:extLst>
          </p:cNvPr>
          <p:cNvSpPr/>
          <p:nvPr/>
        </p:nvSpPr>
        <p:spPr>
          <a:xfrm>
            <a:off x="7641771" y="2686480"/>
            <a:ext cx="261802" cy="23298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6EE6495-7845-D451-4D89-F2AF7B3EB78D}"/>
              </a:ext>
            </a:extLst>
          </p:cNvPr>
          <p:cNvSpPr txBox="1"/>
          <p:nvPr/>
        </p:nvSpPr>
        <p:spPr>
          <a:xfrm>
            <a:off x="7954990" y="3734840"/>
            <a:ext cx="6415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Frames</a:t>
            </a:r>
            <a:endParaRPr lang="en-IL" sz="105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2B8743F-E2DA-A72B-D2D8-057AF747A194}"/>
              </a:ext>
            </a:extLst>
          </p:cNvPr>
          <p:cNvSpPr txBox="1"/>
          <p:nvPr/>
        </p:nvSpPr>
        <p:spPr>
          <a:xfrm>
            <a:off x="766796" y="2725557"/>
            <a:ext cx="3131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Sure…</a:t>
            </a:r>
            <a:endParaRPr lang="en-IL" sz="2400" dirty="0"/>
          </a:p>
        </p:txBody>
      </p:sp>
    </p:spTree>
    <p:extLst>
      <p:ext uri="{BB962C8B-B14F-4D97-AF65-F5344CB8AC3E}">
        <p14:creationId xmlns:p14="http://schemas.microsoft.com/office/powerpoint/2010/main" val="392434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/>
      <p:bldP spid="5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300" dirty="0"/>
              <a:t>Methods</a:t>
            </a:r>
            <a:endParaRPr dirty="0"/>
          </a:p>
        </p:txBody>
      </p:sp>
      <p:sp>
        <p:nvSpPr>
          <p:cNvPr id="523" name="Google Shape;523;p56"/>
          <p:cNvSpPr txBox="1">
            <a:spLocks noGrp="1"/>
          </p:cNvSpPr>
          <p:nvPr>
            <p:ph type="body" idx="1"/>
          </p:nvPr>
        </p:nvSpPr>
        <p:spPr>
          <a:xfrm>
            <a:off x="556839" y="1216022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fontScale="92500" lnSpcReduction="20000"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zh-CN" sz="2000" dirty="0">
                <a:solidFill>
                  <a:schemeClr val="dk1"/>
                </a:solidFill>
              </a:rPr>
              <a:t>Programming language: python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zh-CN" sz="2000" dirty="0">
                <a:solidFill>
                  <a:schemeClr val="dk1"/>
                </a:solidFill>
              </a:rPr>
              <a:t>Version control system Git and GitHub</a:t>
            </a:r>
            <a:endParaRPr lang="en-US" altLang="zh-CN" sz="2000" dirty="0">
              <a:solidFill>
                <a:schemeClr val="dk1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We touched briefly what agile programming is …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zh-CN" sz="2000" dirty="0">
                <a:solidFill>
                  <a:schemeClr val="dk1"/>
                </a:solidFill>
              </a:rPr>
              <a:t>Training Server: </a:t>
            </a:r>
            <a:endParaRPr sz="2000" dirty="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2000" dirty="0">
                <a:solidFill>
                  <a:srgbClr val="262626"/>
                </a:solidFill>
              </a:rPr>
              <a:t>96 Intel(R) Xeon(R) Gold 6336Y CPU @ 2.40GHz</a:t>
            </a:r>
            <a:br>
              <a:rPr lang="zh-CN" sz="2000" dirty="0">
                <a:solidFill>
                  <a:srgbClr val="262626"/>
                </a:solidFill>
              </a:rPr>
            </a:br>
            <a:r>
              <a:rPr lang="zh-CN" sz="2000" dirty="0">
                <a:solidFill>
                  <a:srgbClr val="262626"/>
                </a:solidFill>
              </a:rPr>
              <a:t>503GB RAM</a:t>
            </a:r>
            <a:br>
              <a:rPr lang="zh-CN" sz="2000" dirty="0">
                <a:solidFill>
                  <a:srgbClr val="262626"/>
                </a:solidFill>
              </a:rPr>
            </a:br>
            <a:r>
              <a:rPr lang="zh-CN" sz="2000" dirty="0">
                <a:solidFill>
                  <a:srgbClr val="262626"/>
                </a:solidFill>
              </a:rPr>
              <a:t>8 x NVIDIA A40 – 49GB</a:t>
            </a:r>
            <a:endParaRPr sz="2000" dirty="0">
              <a:solidFill>
                <a:srgbClr val="262626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62626"/>
              </a:buClr>
              <a:buSzPts val="2100"/>
              <a:buChar char="●"/>
            </a:pPr>
            <a:r>
              <a:rPr lang="zh-CN" sz="2000" dirty="0">
                <a:solidFill>
                  <a:srgbClr val="262626"/>
                </a:solidFill>
              </a:rPr>
              <a:t>Traning Set: Imagenet</a:t>
            </a:r>
            <a:r>
              <a:rPr lang="en-US" altLang="zh-CN" sz="2000" dirty="0">
                <a:solidFill>
                  <a:srgbClr val="262626"/>
                </a:solidFill>
              </a:rPr>
              <a:t> (</a:t>
            </a:r>
            <a:r>
              <a:rPr lang="zh-CN" sz="2000" dirty="0">
                <a:solidFill>
                  <a:srgbClr val="374151"/>
                </a:solidFill>
              </a:rPr>
              <a:t>dataset of over 14 million hand-annotated images. </a:t>
            </a:r>
            <a:r>
              <a:rPr lang="en-US" altLang="zh-CN" sz="2000" dirty="0">
                <a:solidFill>
                  <a:srgbClr val="262626"/>
                </a:solidFill>
              </a:rPr>
              <a:t>)</a:t>
            </a:r>
            <a:endParaRPr sz="2000" dirty="0">
              <a:solidFill>
                <a:srgbClr val="262626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0C0D8-6090-0D5E-96DA-89AB437FC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0183" y="273844"/>
            <a:ext cx="1578741" cy="28958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F9B12-EE8F-C46F-AEE8-01E01CF0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GT in the original work: 2-round group testing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5F4F2-5DCF-F4B7-516B-DA7CD34B4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3452" y="1456083"/>
            <a:ext cx="3943350" cy="3263504"/>
          </a:xfrm>
        </p:spPr>
        <p:txBody>
          <a:bodyPr/>
          <a:lstStyle/>
          <a:p>
            <a:r>
              <a:rPr lang="en-US" b="1" dirty="0"/>
              <a:t>Round 1:</a:t>
            </a:r>
          </a:p>
          <a:p>
            <a:pPr lvl="1"/>
            <a:r>
              <a:rPr lang="en-US" dirty="0"/>
              <a:t>Divide the images into distinct groups and tests</a:t>
            </a:r>
          </a:p>
          <a:p>
            <a:r>
              <a:rPr lang="en-US" altLang="en-IL" b="1" dirty="0">
                <a:solidFill>
                  <a:srgbClr val="1F2328"/>
                </a:solidFill>
                <a:latin typeface="ui-monospace"/>
              </a:rPr>
              <a:t>Round 2: </a:t>
            </a:r>
          </a:p>
          <a:p>
            <a:pPr lvl="1"/>
            <a:r>
              <a:rPr lang="en-US" altLang="en-IL" dirty="0">
                <a:solidFill>
                  <a:srgbClr val="1F2328"/>
                </a:solidFill>
                <a:latin typeface="ui-monospace"/>
              </a:rPr>
              <a:t>For each positive group, test each image individually.</a:t>
            </a:r>
          </a:p>
          <a:p>
            <a:pPr lvl="1"/>
            <a:endParaRPr lang="en-US" altLang="en-IL" dirty="0">
              <a:solidFill>
                <a:srgbClr val="1F2328"/>
              </a:solidFill>
              <a:latin typeface="ui-monospace"/>
            </a:endParaRPr>
          </a:p>
          <a:p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99A769-1569-2B05-B42E-05F9F3B56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56083"/>
            <a:ext cx="37719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464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F9B12-EE8F-C46F-AEE8-01E01CF0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GT in the original work: Multi-round group testing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5F4F2-5DCF-F4B7-516B-DA7CD34B4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3452" y="1456083"/>
            <a:ext cx="3943350" cy="3263504"/>
          </a:xfrm>
        </p:spPr>
        <p:txBody>
          <a:bodyPr/>
          <a:lstStyle/>
          <a:p>
            <a:r>
              <a:rPr lang="en-US" b="1" dirty="0"/>
              <a:t>Round 1:</a:t>
            </a:r>
          </a:p>
          <a:p>
            <a:pPr lvl="1"/>
            <a:r>
              <a:rPr lang="en-US" dirty="0"/>
              <a:t>Divide the images into distinct groups and tests</a:t>
            </a:r>
          </a:p>
          <a:p>
            <a:r>
              <a:rPr lang="en-US" altLang="en-IL" b="1" dirty="0">
                <a:solidFill>
                  <a:srgbClr val="1F2328"/>
                </a:solidFill>
                <a:latin typeface="ui-monospace"/>
              </a:rPr>
              <a:t>Round 2: </a:t>
            </a:r>
          </a:p>
          <a:p>
            <a:pPr lvl="1"/>
            <a:r>
              <a:rPr lang="en-US" altLang="en-IL" dirty="0">
                <a:solidFill>
                  <a:srgbClr val="1F2328"/>
                </a:solidFill>
                <a:latin typeface="ui-monospace"/>
              </a:rPr>
              <a:t>Split the positive group into smaller distinct groups and test.</a:t>
            </a:r>
          </a:p>
          <a:p>
            <a:r>
              <a:rPr lang="en-US" altLang="en-IL" b="1" dirty="0">
                <a:solidFill>
                  <a:srgbClr val="1F2328"/>
                </a:solidFill>
                <a:latin typeface="ui-monospace"/>
              </a:rPr>
              <a:t>Round 3:</a:t>
            </a:r>
          </a:p>
          <a:p>
            <a:pPr lvl="1"/>
            <a:r>
              <a:rPr lang="en-US" altLang="en-IL" dirty="0">
                <a:solidFill>
                  <a:srgbClr val="1F2328"/>
                </a:solidFill>
                <a:latin typeface="ui-monospace"/>
              </a:rPr>
              <a:t>Test images in positive groups one by one.</a:t>
            </a:r>
          </a:p>
          <a:p>
            <a:endParaRPr lang="en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404A6D-8AF9-4F00-96DA-4E5FD7015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68016"/>
            <a:ext cx="3314699" cy="378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882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B775-FAB8-55D5-9962-F964FEA19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8189843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GT in the original work: Non-adaptive GT (deterministic)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3EE56-9E92-AC79-3079-A8B0D6676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4058" y="1366837"/>
            <a:ext cx="3804203" cy="3263504"/>
          </a:xfrm>
        </p:spPr>
        <p:txBody>
          <a:bodyPr/>
          <a:lstStyle/>
          <a:p>
            <a:r>
              <a:rPr lang="en-US" dirty="0"/>
              <a:t>Divide the images into distinct groups of a fixed TWICE</a:t>
            </a:r>
          </a:p>
          <a:p>
            <a:r>
              <a:rPr lang="en-US" dirty="0"/>
              <a:t>Each item will be included in TWO groups</a:t>
            </a:r>
          </a:p>
          <a:p>
            <a:r>
              <a:rPr lang="en-US" dirty="0"/>
              <a:t>An item is positive if both groups it participated in are positive. 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5698E9-DB70-1F1B-ED23-EA6AD5F2B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72" y="1369219"/>
            <a:ext cx="3330466" cy="363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941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2AF8-6840-94FD-0E4C-284DB415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Implementing </a:t>
            </a:r>
            <a:r>
              <a:rPr lang="en-US" dirty="0" err="1"/>
              <a:t>RrSD</a:t>
            </a:r>
            <a:r>
              <a:rPr lang="en-US" dirty="0"/>
              <a:t>/</a:t>
            </a:r>
            <a:r>
              <a:rPr lang="en-US" dirty="0" err="1"/>
              <a:t>RsSD</a:t>
            </a:r>
            <a:r>
              <a:rPr lang="en-US" dirty="0"/>
              <a:t> models: Creating the matrix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ED44AE-59BD-7B97-7C8C-3727A8DB72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58818" y="1379805"/>
                <a:ext cx="4512365" cy="326350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Implemented the method:</a:t>
                </a:r>
              </a:p>
              <a:p>
                <a:r>
                  <a:rPr lang="en-US" dirty="0" err="1"/>
                  <a:t>GroupTestingRrSD_ValLoader</a:t>
                </a:r>
                <a:endParaRPr lang="en-US" dirty="0"/>
              </a:p>
              <a:p>
                <a:pPr lvl="1"/>
                <a:r>
                  <a:rPr lang="en-US" dirty="0"/>
                  <a:t>Randomized an </a:t>
                </a:r>
                <a:r>
                  <a:rPr lang="en-US" dirty="0" err="1"/>
                  <a:t>RrSD</a:t>
                </a:r>
                <a:r>
                  <a:rPr lang="en-US" dirty="0"/>
                  <a:t> matrix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Created a group testing scheme to be applied to the neural network.</a:t>
                </a:r>
              </a:p>
              <a:p>
                <a:r>
                  <a:rPr lang="en-US" dirty="0"/>
                  <a:t>Size of the design chosen according to the work of </a:t>
                </a:r>
                <a:r>
                  <a:rPr lang="en-US" dirty="0" err="1"/>
                  <a:t>Bshouty</a:t>
                </a:r>
                <a:r>
                  <a:rPr lang="en-US" dirty="0"/>
                  <a:t> et al. about non-adaptive randomized GT.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ED44AE-59BD-7B97-7C8C-3727A8DB72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58818" y="1379805"/>
                <a:ext cx="4512365" cy="3263504"/>
              </a:xfrm>
              <a:blipFill>
                <a:blip r:embed="rId2"/>
                <a:stretch>
                  <a:fillRect l="-1350" t="-2052" r="-1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F5CAA7A-9354-C3CD-BA66-1838E68A7B49}"/>
              </a:ext>
            </a:extLst>
          </p:cNvPr>
          <p:cNvSpPr txBox="1"/>
          <p:nvPr/>
        </p:nvSpPr>
        <p:spPr>
          <a:xfrm>
            <a:off x="735808" y="1913591"/>
            <a:ext cx="10371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RrSD</a:t>
            </a:r>
          </a:p>
        </p:txBody>
      </p:sp>
      <p:graphicFrame>
        <p:nvGraphicFramePr>
          <p:cNvPr id="6" name="Table 15">
            <a:extLst>
              <a:ext uri="{FF2B5EF4-FFF2-40B4-BE49-F238E27FC236}">
                <a16:creationId xmlns:a16="http://schemas.microsoft.com/office/drawing/2014/main" id="{3136AE11-495F-8143-FCFC-0CBB20952C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759878"/>
              </p:ext>
            </p:extLst>
          </p:nvPr>
        </p:nvGraphicFramePr>
        <p:xfrm>
          <a:off x="802216" y="2225946"/>
          <a:ext cx="2150779" cy="1312563"/>
        </p:xfrm>
        <a:graphic>
          <a:graphicData uri="http://schemas.openxmlformats.org/drawingml/2006/table">
            <a:tbl>
              <a:tblPr firstRow="1" bandRow="1"/>
              <a:tblGrid>
                <a:gridCol w="2150779">
                  <a:extLst>
                    <a:ext uri="{9D8B030D-6E8A-4147-A177-3AD203B41FA5}">
                      <a16:colId xmlns:a16="http://schemas.microsoft.com/office/drawing/2014/main" val="360498226"/>
                    </a:ext>
                  </a:extLst>
                </a:gridCol>
              </a:tblGrid>
              <a:tr h="273526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95793121"/>
                  </a:ext>
                </a:extLst>
              </a:tr>
              <a:tr h="273526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783780"/>
                  </a:ext>
                </a:extLst>
              </a:tr>
              <a:tr h="484487">
                <a:tc>
                  <a:txBody>
                    <a:bodyPr/>
                    <a:lstStyle/>
                    <a:p>
                      <a:r>
                        <a:rPr lang="en-US" sz="1000" dirty="0"/>
                        <a:t>.</a:t>
                      </a:r>
                    </a:p>
                    <a:p>
                      <a:r>
                        <a:rPr lang="en-US" sz="1000" dirty="0"/>
                        <a:t>.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69233950"/>
                  </a:ext>
                </a:extLst>
              </a:tr>
              <a:tr h="281024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1067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77059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2AF8-6840-94FD-0E4C-284DB415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Implementing </a:t>
            </a:r>
            <a:r>
              <a:rPr lang="en-US" dirty="0" err="1"/>
              <a:t>RrSD</a:t>
            </a:r>
            <a:r>
              <a:rPr lang="en-US" dirty="0"/>
              <a:t> model: Creating the wrapper function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D44AE-59BD-7B97-7C8C-3727A8DB7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430" y="1427248"/>
            <a:ext cx="8002988" cy="3263504"/>
          </a:xfrm>
        </p:spPr>
        <p:txBody>
          <a:bodyPr/>
          <a:lstStyle/>
          <a:p>
            <a:r>
              <a:rPr lang="en-US" dirty="0"/>
              <a:t>Implemented a wrapper function:</a:t>
            </a:r>
          </a:p>
          <a:p>
            <a:pPr lvl="1"/>
            <a:r>
              <a:rPr lang="en-US" dirty="0"/>
              <a:t>Responsible for processing the results and decoding the fire-arm images.</a:t>
            </a:r>
          </a:p>
          <a:p>
            <a:pPr lvl="1"/>
            <a:r>
              <a:rPr lang="en-US" dirty="0"/>
              <a:t>Measures the performance of the decoding compared to single image by image testing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4">
                <a:extLst>
                  <a:ext uri="{FF2B5EF4-FFF2-40B4-BE49-F238E27FC236}">
                    <a16:creationId xmlns:a16="http://schemas.microsoft.com/office/drawing/2014/main" id="{EA924630-11BA-6B05-2920-45875BBDA99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768620" y="2636258"/>
              <a:ext cx="3007894" cy="1650639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663620">
                      <a:extLst>
                        <a:ext uri="{9D8B030D-6E8A-4147-A177-3AD203B41FA5}">
                          <a16:colId xmlns:a16="http://schemas.microsoft.com/office/drawing/2014/main" val="328495932"/>
                        </a:ext>
                      </a:extLst>
                    </a:gridCol>
                    <a:gridCol w="262302">
                      <a:extLst>
                        <a:ext uri="{9D8B030D-6E8A-4147-A177-3AD203B41FA5}">
                          <a16:colId xmlns:a16="http://schemas.microsoft.com/office/drawing/2014/main" val="3757745314"/>
                        </a:ext>
                      </a:extLst>
                    </a:gridCol>
                    <a:gridCol w="572009">
                      <a:extLst>
                        <a:ext uri="{9D8B030D-6E8A-4147-A177-3AD203B41FA5}">
                          <a16:colId xmlns:a16="http://schemas.microsoft.com/office/drawing/2014/main" val="2700394302"/>
                        </a:ext>
                      </a:extLst>
                    </a:gridCol>
                    <a:gridCol w="262226">
                      <a:extLst>
                        <a:ext uri="{9D8B030D-6E8A-4147-A177-3AD203B41FA5}">
                          <a16:colId xmlns:a16="http://schemas.microsoft.com/office/drawing/2014/main" val="2166679539"/>
                        </a:ext>
                      </a:extLst>
                    </a:gridCol>
                    <a:gridCol w="390770">
                      <a:extLst>
                        <a:ext uri="{9D8B030D-6E8A-4147-A177-3AD203B41FA5}">
                          <a16:colId xmlns:a16="http://schemas.microsoft.com/office/drawing/2014/main" val="3662794480"/>
                        </a:ext>
                      </a:extLst>
                    </a:gridCol>
                    <a:gridCol w="221336">
                      <a:extLst>
                        <a:ext uri="{9D8B030D-6E8A-4147-A177-3AD203B41FA5}">
                          <a16:colId xmlns:a16="http://schemas.microsoft.com/office/drawing/2014/main" val="4257201305"/>
                        </a:ext>
                      </a:extLst>
                    </a:gridCol>
                    <a:gridCol w="635631">
                      <a:extLst>
                        <a:ext uri="{9D8B030D-6E8A-4147-A177-3AD203B41FA5}">
                          <a16:colId xmlns:a16="http://schemas.microsoft.com/office/drawing/2014/main" val="1971428046"/>
                        </a:ext>
                      </a:extLst>
                    </a:gridCol>
                  </a:tblGrid>
                  <a:tr h="355601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91271593"/>
                      </a:ext>
                    </a:extLst>
                  </a:tr>
                  <a:tr h="270329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4389354"/>
                      </a:ext>
                    </a:extLst>
                  </a:tr>
                  <a:tr h="377190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170709772"/>
                      </a:ext>
                    </a:extLst>
                  </a:tr>
                  <a:tr h="270329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b="1" dirty="0">
                              <a:solidFill>
                                <a:srgbClr val="FF0000"/>
                              </a:solidFill>
                            </a:rPr>
                            <a:t>0  … 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b="1" dirty="0"/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781574202"/>
                      </a:ext>
                    </a:extLst>
                  </a:tr>
                  <a:tr h="377190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35555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4">
                <a:extLst>
                  <a:ext uri="{FF2B5EF4-FFF2-40B4-BE49-F238E27FC236}">
                    <a16:creationId xmlns:a16="http://schemas.microsoft.com/office/drawing/2014/main" id="{EA924630-11BA-6B05-2920-45875BBDA99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768620" y="2636258"/>
              <a:ext cx="3007894" cy="1650639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663620">
                      <a:extLst>
                        <a:ext uri="{9D8B030D-6E8A-4147-A177-3AD203B41FA5}">
                          <a16:colId xmlns:a16="http://schemas.microsoft.com/office/drawing/2014/main" val="328495932"/>
                        </a:ext>
                      </a:extLst>
                    </a:gridCol>
                    <a:gridCol w="262302">
                      <a:extLst>
                        <a:ext uri="{9D8B030D-6E8A-4147-A177-3AD203B41FA5}">
                          <a16:colId xmlns:a16="http://schemas.microsoft.com/office/drawing/2014/main" val="3757745314"/>
                        </a:ext>
                      </a:extLst>
                    </a:gridCol>
                    <a:gridCol w="572009">
                      <a:extLst>
                        <a:ext uri="{9D8B030D-6E8A-4147-A177-3AD203B41FA5}">
                          <a16:colId xmlns:a16="http://schemas.microsoft.com/office/drawing/2014/main" val="2700394302"/>
                        </a:ext>
                      </a:extLst>
                    </a:gridCol>
                    <a:gridCol w="262226">
                      <a:extLst>
                        <a:ext uri="{9D8B030D-6E8A-4147-A177-3AD203B41FA5}">
                          <a16:colId xmlns:a16="http://schemas.microsoft.com/office/drawing/2014/main" val="2166679539"/>
                        </a:ext>
                      </a:extLst>
                    </a:gridCol>
                    <a:gridCol w="390770">
                      <a:extLst>
                        <a:ext uri="{9D8B030D-6E8A-4147-A177-3AD203B41FA5}">
                          <a16:colId xmlns:a16="http://schemas.microsoft.com/office/drawing/2014/main" val="3662794480"/>
                        </a:ext>
                      </a:extLst>
                    </a:gridCol>
                    <a:gridCol w="221336">
                      <a:extLst>
                        <a:ext uri="{9D8B030D-6E8A-4147-A177-3AD203B41FA5}">
                          <a16:colId xmlns:a16="http://schemas.microsoft.com/office/drawing/2014/main" val="4257201305"/>
                        </a:ext>
                      </a:extLst>
                    </a:gridCol>
                    <a:gridCol w="635631">
                      <a:extLst>
                        <a:ext uri="{9D8B030D-6E8A-4147-A177-3AD203B41FA5}">
                          <a16:colId xmlns:a16="http://schemas.microsoft.com/office/drawing/2014/main" val="1971428046"/>
                        </a:ext>
                      </a:extLst>
                    </a:gridCol>
                  </a:tblGrid>
                  <a:tr h="355601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55814" r="-800000" b="-364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74419" r="-481395" b="-364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56757" r="-286486" b="-364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91271593"/>
                      </a:ext>
                    </a:extLst>
                  </a:tr>
                  <a:tr h="270329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4389354"/>
                      </a:ext>
                    </a:extLst>
                  </a:tr>
                  <a:tr h="377190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170709772"/>
                      </a:ext>
                    </a:extLst>
                  </a:tr>
                  <a:tr h="270329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b="1" dirty="0">
                              <a:solidFill>
                                <a:srgbClr val="FF0000"/>
                              </a:solidFill>
                            </a:rPr>
                            <a:t>0  … 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b="1" dirty="0"/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781574202"/>
                      </a:ext>
                    </a:extLst>
                  </a:tr>
                  <a:tr h="377190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355553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5">
                <a:extLst>
                  <a:ext uri="{FF2B5EF4-FFF2-40B4-BE49-F238E27FC236}">
                    <a16:creationId xmlns:a16="http://schemas.microsoft.com/office/drawing/2014/main" id="{3AE254C8-898E-A450-3541-D79FF112F7A5}"/>
                  </a:ext>
                </a:extLst>
              </p:cNvPr>
              <p:cNvSpPr/>
              <p:nvPr/>
            </p:nvSpPr>
            <p:spPr>
              <a:xfrm>
                <a:off x="256429" y="2862490"/>
                <a:ext cx="4906259" cy="171206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5800">
                  <a:buClrTx/>
                </a:pPr>
                <a:r>
                  <a:rPr lang="en-US" sz="1800" b="1" kern="1200" dirty="0">
                    <a:solidFill>
                      <a:prstClr val="black"/>
                    </a:solidFill>
                    <a:latin typeface="Calibri" panose="020F0502020204030204"/>
                  </a:rPr>
                  <a:t>The decoding algorithm: </a:t>
                </a:r>
              </a:p>
              <a:p>
                <a:pPr marL="257175" indent="-257175" defTabSz="685800">
                  <a:buClrTx/>
                  <a:buFont typeface="Arial" panose="020B0604020202020204" pitchFamily="34" charset="0"/>
                  <a:buChar char="•"/>
                </a:pPr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Start with </a:t>
                </a:r>
                <a14:m>
                  <m:oMath xmlns:m="http://schemas.openxmlformats.org/officeDocument/2006/math"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≔[</m:t>
                    </m:r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. </a:t>
                </a:r>
              </a:p>
              <a:p>
                <a:pPr marL="257175" indent="-257175" defTabSz="685800">
                  <a:buClrTx/>
                  <a:buFont typeface="Arial" panose="020B0604020202020204" pitchFamily="34" charset="0"/>
                  <a:buChar char="•"/>
                </a:pPr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Make all the tests defined by </a:t>
                </a:r>
                <a14:m>
                  <m:oMath xmlns:m="http://schemas.openxmlformats.org/officeDocument/2006/math"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. </a:t>
                </a:r>
              </a:p>
              <a:p>
                <a:pPr marL="257175" indent="-257175" defTabSz="685800">
                  <a:buClrTx/>
                  <a:buFont typeface="Arial" panose="020B0604020202020204" pitchFamily="34" charset="0"/>
                  <a:buChar char="•"/>
                </a:pPr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For every negative answer in a row </a:t>
                </a:r>
                <a14:m>
                  <m:oMath xmlns:m="http://schemas.openxmlformats.org/officeDocument/2006/math"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 ,</a:t>
                </a:r>
              </a:p>
              <a:p>
                <a:pPr marL="342900" lvl="1" defTabSz="685800">
                  <a:buClrTx/>
                </a:pPr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- Remove from </a:t>
                </a:r>
                <a14:m>
                  <m:oMath xmlns:m="http://schemas.openxmlformats.org/officeDocument/2006/math"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 all items </a:t>
                </a:r>
                <a14:m>
                  <m:oMath xmlns:m="http://schemas.openxmlformats.org/officeDocument/2006/math"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800" kern="12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algn="ctr" defTabSz="685800">
                  <a:buClrTx/>
                </a:pPr>
                <a:endParaRPr lang="en-IL" sz="1350" kern="12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9" name="Rounded Rectangle 5">
                <a:extLst>
                  <a:ext uri="{FF2B5EF4-FFF2-40B4-BE49-F238E27FC236}">
                    <a16:creationId xmlns:a16="http://schemas.microsoft.com/office/drawing/2014/main" id="{3AE254C8-898E-A450-3541-D79FF112F7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29" y="2862490"/>
                <a:ext cx="4906259" cy="1712063"/>
              </a:xfrm>
              <a:prstGeom prst="roundRect">
                <a:avLst/>
              </a:prstGeom>
              <a:blipFill>
                <a:blip r:embed="rId3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961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55FB7-C5D7-382A-78FF-8904D962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of the models on the trained model </a:t>
            </a:r>
            <a:endParaRPr lang="en-I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789A23-A2F0-0491-DD33-621E92A5D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740" y="1345824"/>
            <a:ext cx="2886075" cy="317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0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5620" y="841772"/>
            <a:ext cx="5322700" cy="1790700"/>
          </a:xfrm>
        </p:spPr>
        <p:txBody>
          <a:bodyPr/>
          <a:lstStyle/>
          <a:p>
            <a:r>
              <a:rPr lang="en-US" dirty="0"/>
              <a:t>Building Simulator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Why We Need This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Model training is time-consuming. </a:t>
            </a:r>
            <a:endParaRPr lang="en-US" dirty="0"/>
          </a:p>
          <a:p>
            <a:r>
              <a:rPr dirty="0"/>
              <a:t>Our primary objective is to evaluate the performance of our group testing algorithm.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We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Simulate the model's expected output to approximate a model with a 90% accuracy rate.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4EB32-9345-3528-8A6F-406FEAC1C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663" y="280967"/>
            <a:ext cx="7886700" cy="994172"/>
          </a:xfrm>
        </p:spPr>
        <p:txBody>
          <a:bodyPr/>
          <a:lstStyle/>
          <a:p>
            <a:r>
              <a:rPr lang="en-US" dirty="0"/>
              <a:t>Naive Solution</a:t>
            </a:r>
            <a:endParaRPr lang="en-I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E789C0-391C-8636-A807-2EB411803920}"/>
              </a:ext>
            </a:extLst>
          </p:cNvPr>
          <p:cNvSpPr/>
          <p:nvPr/>
        </p:nvSpPr>
        <p:spPr>
          <a:xfrm>
            <a:off x="129784" y="2132035"/>
            <a:ext cx="905789" cy="46069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CCTV</a:t>
            </a:r>
            <a:endParaRPr lang="en-IL" sz="105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33EB34F-B359-5B1D-BF8E-70865E25B288}"/>
              </a:ext>
            </a:extLst>
          </p:cNvPr>
          <p:cNvCxnSpPr>
            <a:cxnSpLocks/>
          </p:cNvCxnSpPr>
          <p:nvPr/>
        </p:nvCxnSpPr>
        <p:spPr>
          <a:xfrm>
            <a:off x="1147586" y="2367620"/>
            <a:ext cx="1107465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B73B3FD-6DD0-4F41-1C10-B0CFDAE04910}"/>
              </a:ext>
            </a:extLst>
          </p:cNvPr>
          <p:cNvGrpSpPr/>
          <p:nvPr/>
        </p:nvGrpSpPr>
        <p:grpSpPr>
          <a:xfrm>
            <a:off x="1758560" y="1473910"/>
            <a:ext cx="2169952" cy="1610210"/>
            <a:chOff x="6037789" y="3690182"/>
            <a:chExt cx="2893269" cy="214694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E1B9C8E-0326-8DEF-367B-FD83752FDF0B}"/>
                </a:ext>
              </a:extLst>
            </p:cNvPr>
            <p:cNvSpPr/>
            <p:nvPr/>
          </p:nvSpPr>
          <p:spPr>
            <a:xfrm>
              <a:off x="6037789" y="3690182"/>
              <a:ext cx="1109761" cy="38666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71B70E-BA71-2DC0-B840-5A572B1ADB8D}"/>
                </a:ext>
              </a:extLst>
            </p:cNvPr>
            <p:cNvSpPr/>
            <p:nvPr/>
          </p:nvSpPr>
          <p:spPr>
            <a:xfrm>
              <a:off x="6144897" y="3774064"/>
              <a:ext cx="1109761" cy="38666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FD2587-5B08-A6C8-1632-9AB3B08F41AD}"/>
                </a:ext>
              </a:extLst>
            </p:cNvPr>
            <p:cNvSpPr/>
            <p:nvPr/>
          </p:nvSpPr>
          <p:spPr>
            <a:xfrm>
              <a:off x="6297297" y="3926464"/>
              <a:ext cx="1109761" cy="38666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F3FCC8-5888-BDB6-AF9C-9E177E115D08}"/>
                </a:ext>
              </a:extLst>
            </p:cNvPr>
            <p:cNvSpPr/>
            <p:nvPr/>
          </p:nvSpPr>
          <p:spPr>
            <a:xfrm>
              <a:off x="6449697" y="4078864"/>
              <a:ext cx="1109761" cy="38666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0F87537-22E2-5255-B5DF-6744A8B551B4}"/>
                </a:ext>
              </a:extLst>
            </p:cNvPr>
            <p:cNvSpPr/>
            <p:nvPr/>
          </p:nvSpPr>
          <p:spPr>
            <a:xfrm>
              <a:off x="6602097" y="4231264"/>
              <a:ext cx="1109761" cy="38666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D4BEE4-BAA5-8D7F-0E67-C18B28A696DF}"/>
                </a:ext>
              </a:extLst>
            </p:cNvPr>
            <p:cNvSpPr/>
            <p:nvPr/>
          </p:nvSpPr>
          <p:spPr>
            <a:xfrm>
              <a:off x="6754497" y="4383664"/>
              <a:ext cx="1109761" cy="38666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F8F7565-4D57-BFC3-7DDB-4808C0947E1F}"/>
                </a:ext>
              </a:extLst>
            </p:cNvPr>
            <p:cNvSpPr/>
            <p:nvPr/>
          </p:nvSpPr>
          <p:spPr>
            <a:xfrm>
              <a:off x="6906897" y="4536064"/>
              <a:ext cx="1109761" cy="38666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FC8F089-51AD-7BF5-E9B8-10B13A6BAEDF}"/>
                </a:ext>
              </a:extLst>
            </p:cNvPr>
            <p:cNvSpPr/>
            <p:nvPr/>
          </p:nvSpPr>
          <p:spPr>
            <a:xfrm>
              <a:off x="7059297" y="4688464"/>
              <a:ext cx="1109761" cy="38666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FE5EF6-B87B-94A6-F89C-F46764F65FF4}"/>
                </a:ext>
              </a:extLst>
            </p:cNvPr>
            <p:cNvSpPr/>
            <p:nvPr/>
          </p:nvSpPr>
          <p:spPr>
            <a:xfrm>
              <a:off x="7211697" y="4840864"/>
              <a:ext cx="1109761" cy="38666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E8E7032-FB5E-D9AD-2E21-2B2015268848}"/>
                </a:ext>
              </a:extLst>
            </p:cNvPr>
            <p:cNvSpPr/>
            <p:nvPr/>
          </p:nvSpPr>
          <p:spPr>
            <a:xfrm>
              <a:off x="7364097" y="4993264"/>
              <a:ext cx="1109761" cy="38666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C16F68D-552E-976F-4B05-D956B1AB8220}"/>
                </a:ext>
              </a:extLst>
            </p:cNvPr>
            <p:cNvSpPr/>
            <p:nvPr/>
          </p:nvSpPr>
          <p:spPr>
            <a:xfrm>
              <a:off x="7516497" y="5145664"/>
              <a:ext cx="1109761" cy="38666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143FD33-F545-ECD0-335D-822BA93171A3}"/>
                </a:ext>
              </a:extLst>
            </p:cNvPr>
            <p:cNvSpPr/>
            <p:nvPr/>
          </p:nvSpPr>
          <p:spPr>
            <a:xfrm>
              <a:off x="7668897" y="5298064"/>
              <a:ext cx="1109761" cy="38666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706A902-DFA6-B468-97E2-14FB5F831D83}"/>
                </a:ext>
              </a:extLst>
            </p:cNvPr>
            <p:cNvSpPr/>
            <p:nvPr/>
          </p:nvSpPr>
          <p:spPr>
            <a:xfrm>
              <a:off x="7821297" y="5450464"/>
              <a:ext cx="1109761" cy="38666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D5A8329-3457-0712-415E-16C55B04E39B}"/>
              </a:ext>
            </a:extLst>
          </p:cNvPr>
          <p:cNvSpPr/>
          <p:nvPr/>
        </p:nvSpPr>
        <p:spPr>
          <a:xfrm>
            <a:off x="1094433" y="3010506"/>
            <a:ext cx="1545399" cy="701365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Convert the video to frames</a:t>
            </a:r>
            <a:endParaRPr lang="en-IL" sz="1050" dirty="0">
              <a:solidFill>
                <a:sysClr val="windowText" lastClr="000000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DED8671-2312-3123-DA3C-EE6177A052B1}"/>
              </a:ext>
            </a:extLst>
          </p:cNvPr>
          <p:cNvCxnSpPr>
            <a:cxnSpLocks/>
          </p:cNvCxnSpPr>
          <p:nvPr/>
        </p:nvCxnSpPr>
        <p:spPr>
          <a:xfrm>
            <a:off x="3778199" y="2336921"/>
            <a:ext cx="1107465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E9286BD3-29B7-2600-AE12-C1ED05C452EA}"/>
              </a:ext>
            </a:extLst>
          </p:cNvPr>
          <p:cNvSpPr/>
          <p:nvPr/>
        </p:nvSpPr>
        <p:spPr>
          <a:xfrm>
            <a:off x="5052962" y="2191921"/>
            <a:ext cx="832321" cy="289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66B9CF-E682-DD04-3563-8774E65390BE}"/>
              </a:ext>
            </a:extLst>
          </p:cNvPr>
          <p:cNvCxnSpPr>
            <a:cxnSpLocks/>
          </p:cNvCxnSpPr>
          <p:nvPr/>
        </p:nvCxnSpPr>
        <p:spPr>
          <a:xfrm>
            <a:off x="7885501" y="2316019"/>
            <a:ext cx="332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CF7B456-FB16-9797-802A-6644A3E1B7AE}"/>
              </a:ext>
            </a:extLst>
          </p:cNvPr>
          <p:cNvSpPr txBox="1"/>
          <p:nvPr/>
        </p:nvSpPr>
        <p:spPr>
          <a:xfrm>
            <a:off x="8217670" y="2083983"/>
            <a:ext cx="8642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Firearm?</a:t>
            </a:r>
          </a:p>
          <a:p>
            <a:r>
              <a:rPr lang="en-US" sz="1050" dirty="0"/>
              <a:t> (YES/NO)</a:t>
            </a:r>
            <a:endParaRPr lang="en-IL" sz="105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42CF3BB-B3FD-25E8-E7A3-8ADD5B4E22E5}"/>
              </a:ext>
            </a:extLst>
          </p:cNvPr>
          <p:cNvSpPr/>
          <p:nvPr/>
        </p:nvSpPr>
        <p:spPr>
          <a:xfrm>
            <a:off x="6456172" y="1914962"/>
            <a:ext cx="1357906" cy="843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CNN</a:t>
            </a:r>
          </a:p>
          <a:p>
            <a:pPr algn="ctr"/>
            <a:r>
              <a:rPr lang="en-US" sz="1050" dirty="0"/>
              <a:t>Convolutional Neural Network </a:t>
            </a:r>
            <a:endParaRPr lang="en-IL" sz="105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5D56D0E-1490-32B7-FB1B-49BE8F8ED153}"/>
              </a:ext>
            </a:extLst>
          </p:cNvPr>
          <p:cNvCxnSpPr>
            <a:cxnSpLocks/>
          </p:cNvCxnSpPr>
          <p:nvPr/>
        </p:nvCxnSpPr>
        <p:spPr>
          <a:xfrm>
            <a:off x="6052580" y="2336921"/>
            <a:ext cx="332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45CF4AD-8E2A-CE70-75E2-1C0ADAAD3125}"/>
              </a:ext>
            </a:extLst>
          </p:cNvPr>
          <p:cNvSpPr/>
          <p:nvPr/>
        </p:nvSpPr>
        <p:spPr>
          <a:xfrm>
            <a:off x="4708145" y="3010506"/>
            <a:ext cx="1545399" cy="701365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Check each frame one by one </a:t>
            </a:r>
            <a:endParaRPr lang="en-IL" sz="105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5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0" grpId="0" animBg="1"/>
      <p:bldP spid="32" grpId="0" animBg="1"/>
      <p:bldP spid="34" grpId="0"/>
      <p:bldP spid="35" grpId="0" animBg="1"/>
      <p:bldP spid="3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968" y="166110"/>
            <a:ext cx="7334387" cy="994172"/>
          </a:xfrm>
        </p:spPr>
        <p:txBody>
          <a:bodyPr/>
          <a:lstStyle/>
          <a:p>
            <a:r>
              <a:rPr dirty="0"/>
              <a:t>How the Simulator Works</a:t>
            </a:r>
          </a:p>
        </p:txBody>
      </p:sp>
      <p:grpSp>
        <p:nvGrpSpPr>
          <p:cNvPr id="4" name="Google Shape;203;p24">
            <a:extLst>
              <a:ext uri="{FF2B5EF4-FFF2-40B4-BE49-F238E27FC236}">
                <a16:creationId xmlns:a16="http://schemas.microsoft.com/office/drawing/2014/main" id="{C217F191-91C5-3AFE-3A3E-8B0547AA9CC3}"/>
              </a:ext>
            </a:extLst>
          </p:cNvPr>
          <p:cNvGrpSpPr/>
          <p:nvPr/>
        </p:nvGrpSpPr>
        <p:grpSpPr>
          <a:xfrm>
            <a:off x="3109563" y="3424550"/>
            <a:ext cx="3888561" cy="1208867"/>
            <a:chOff x="2373620" y="1402455"/>
            <a:chExt cx="9613027" cy="2053800"/>
          </a:xfrm>
        </p:grpSpPr>
        <p:cxnSp>
          <p:nvCxnSpPr>
            <p:cNvPr id="5" name="Google Shape;204;p24">
              <a:extLst>
                <a:ext uri="{FF2B5EF4-FFF2-40B4-BE49-F238E27FC236}">
                  <a16:creationId xmlns:a16="http://schemas.microsoft.com/office/drawing/2014/main" id="{0848D090-BFC2-4A76-8E87-A01239A2D75A}"/>
                </a:ext>
              </a:extLst>
            </p:cNvPr>
            <p:cNvCxnSpPr>
              <a:cxnSpLocks/>
              <a:stCxn id="7" idx="3"/>
              <a:endCxn id="6" idx="1"/>
            </p:cNvCxnSpPr>
            <p:nvPr/>
          </p:nvCxnSpPr>
          <p:spPr>
            <a:xfrm>
              <a:off x="8548115" y="2429356"/>
              <a:ext cx="1407205" cy="7671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6" name="Google Shape;205;p24">
              <a:extLst>
                <a:ext uri="{FF2B5EF4-FFF2-40B4-BE49-F238E27FC236}">
                  <a16:creationId xmlns:a16="http://schemas.microsoft.com/office/drawing/2014/main" id="{3D2FF834-98C5-DF71-FA4F-20CDD6CCFD2B}"/>
                </a:ext>
              </a:extLst>
            </p:cNvPr>
            <p:cNvSpPr txBox="1"/>
            <p:nvPr/>
          </p:nvSpPr>
          <p:spPr>
            <a:xfrm>
              <a:off x="9955320" y="2140674"/>
              <a:ext cx="2031327" cy="5927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Output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206;p24">
              <a:extLst>
                <a:ext uri="{FF2B5EF4-FFF2-40B4-BE49-F238E27FC236}">
                  <a16:creationId xmlns:a16="http://schemas.microsoft.com/office/drawing/2014/main" id="{A6B0E447-E623-34FA-7178-361E552F4434}"/>
                </a:ext>
              </a:extLst>
            </p:cNvPr>
            <p:cNvSpPr/>
            <p:nvPr/>
          </p:nvSpPr>
          <p:spPr>
            <a:xfrm>
              <a:off x="4426114" y="1402455"/>
              <a:ext cx="4122001" cy="2053800"/>
            </a:xfrm>
            <a:prstGeom prst="rect">
              <a:avLst/>
            </a:prstGeom>
            <a:solidFill>
              <a:srgbClr val="3F3F3F"/>
            </a:solidFill>
            <a:ln w="12700" cap="flat" cmpd="sng">
              <a:solidFill>
                <a:srgbClr val="2F491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Simulator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" name="Google Shape;207;p24">
              <a:extLst>
                <a:ext uri="{FF2B5EF4-FFF2-40B4-BE49-F238E27FC236}">
                  <a16:creationId xmlns:a16="http://schemas.microsoft.com/office/drawing/2014/main" id="{022BC790-8145-2511-9CD9-32BB2F6A28AC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2373620" y="2429356"/>
              <a:ext cx="2052493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26" name="Google Shape;205;p24">
            <a:extLst>
              <a:ext uri="{FF2B5EF4-FFF2-40B4-BE49-F238E27FC236}">
                <a16:creationId xmlns:a16="http://schemas.microsoft.com/office/drawing/2014/main" id="{705BF567-1413-DE52-735B-515634E7B8B6}"/>
              </a:ext>
            </a:extLst>
          </p:cNvPr>
          <p:cNvSpPr txBox="1"/>
          <p:nvPr/>
        </p:nvSpPr>
        <p:spPr>
          <a:xfrm>
            <a:off x="3112986" y="3488588"/>
            <a:ext cx="997961" cy="561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Group Test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oogle Shape;212;p24">
            <a:extLst>
              <a:ext uri="{FF2B5EF4-FFF2-40B4-BE49-F238E27FC236}">
                <a16:creationId xmlns:a16="http://schemas.microsoft.com/office/drawing/2014/main" id="{180F76D4-3A91-44F9-5682-112CD438201F}"/>
              </a:ext>
            </a:extLst>
          </p:cNvPr>
          <p:cNvGrpSpPr/>
          <p:nvPr/>
        </p:nvGrpSpPr>
        <p:grpSpPr>
          <a:xfrm>
            <a:off x="1394389" y="3424550"/>
            <a:ext cx="1648350" cy="1300275"/>
            <a:chOff x="1034386" y="4655913"/>
            <a:chExt cx="2197800" cy="1733700"/>
          </a:xfrm>
        </p:grpSpPr>
        <p:sp>
          <p:nvSpPr>
            <p:cNvPr id="11" name="Google Shape;213;p24">
              <a:extLst>
                <a:ext uri="{FF2B5EF4-FFF2-40B4-BE49-F238E27FC236}">
                  <a16:creationId xmlns:a16="http://schemas.microsoft.com/office/drawing/2014/main" id="{F1444643-47D2-3F97-0C1B-48C91E7940F7}"/>
                </a:ext>
              </a:extLst>
            </p:cNvPr>
            <p:cNvSpPr/>
            <p:nvPr/>
          </p:nvSpPr>
          <p:spPr>
            <a:xfrm>
              <a:off x="1034386" y="46559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/>
              <a:r>
                <a:rPr lang="en-US" altLang="zh-CN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214;p24">
              <a:extLst>
                <a:ext uri="{FF2B5EF4-FFF2-40B4-BE49-F238E27FC236}">
                  <a16:creationId xmlns:a16="http://schemas.microsoft.com/office/drawing/2014/main" id="{A5CC1F32-90B4-1C11-EF10-29E1B3325FE5}"/>
                </a:ext>
              </a:extLst>
            </p:cNvPr>
            <p:cNvSpPr/>
            <p:nvPr/>
          </p:nvSpPr>
          <p:spPr>
            <a:xfrm>
              <a:off x="1186786" y="48083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/>
              <a:r>
                <a:rPr lang="en-US" altLang="zh-CN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15;p24">
              <a:extLst>
                <a:ext uri="{FF2B5EF4-FFF2-40B4-BE49-F238E27FC236}">
                  <a16:creationId xmlns:a16="http://schemas.microsoft.com/office/drawing/2014/main" id="{93E52847-FB45-2909-AC53-69F85C96BB5C}"/>
                </a:ext>
              </a:extLst>
            </p:cNvPr>
            <p:cNvSpPr/>
            <p:nvPr/>
          </p:nvSpPr>
          <p:spPr>
            <a:xfrm>
              <a:off x="1339186" y="49607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/>
              <a:r>
                <a:rPr lang="en-US" altLang="zh-CN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216;p24">
              <a:extLst>
                <a:ext uri="{FF2B5EF4-FFF2-40B4-BE49-F238E27FC236}">
                  <a16:creationId xmlns:a16="http://schemas.microsoft.com/office/drawing/2014/main" id="{233C9CAE-B0AE-36E5-6D5E-D9E7A547A123}"/>
                </a:ext>
              </a:extLst>
            </p:cNvPr>
            <p:cNvSpPr/>
            <p:nvPr/>
          </p:nvSpPr>
          <p:spPr>
            <a:xfrm>
              <a:off x="1491586" y="51131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/>
              <a:r>
                <a:rPr lang="en-US" altLang="zh-CN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217;p24">
              <a:extLst>
                <a:ext uri="{FF2B5EF4-FFF2-40B4-BE49-F238E27FC236}">
                  <a16:creationId xmlns:a16="http://schemas.microsoft.com/office/drawing/2014/main" id="{3940C3A9-1EBE-F11D-4F2E-4395F1E3779A}"/>
                </a:ext>
              </a:extLst>
            </p:cNvPr>
            <p:cNvSpPr/>
            <p:nvPr/>
          </p:nvSpPr>
          <p:spPr>
            <a:xfrm>
              <a:off x="1643986" y="52655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/>
              <a:r>
                <a:rPr lang="en-US" altLang="zh-CN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18;p24">
              <a:extLst>
                <a:ext uri="{FF2B5EF4-FFF2-40B4-BE49-F238E27FC236}">
                  <a16:creationId xmlns:a16="http://schemas.microsoft.com/office/drawing/2014/main" id="{D5B79086-2342-D5CD-B1E7-9225F92C25BB}"/>
                </a:ext>
              </a:extLst>
            </p:cNvPr>
            <p:cNvSpPr/>
            <p:nvPr/>
          </p:nvSpPr>
          <p:spPr>
            <a:xfrm>
              <a:off x="1796386" y="54179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35" name="表格 35">
            <a:extLst>
              <a:ext uri="{FF2B5EF4-FFF2-40B4-BE49-F238E27FC236}">
                <a16:creationId xmlns:a16="http://schemas.microsoft.com/office/drawing/2014/main" id="{B2A60FCA-4260-8AF0-0FEE-BBF6B6145A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994828"/>
              </p:ext>
            </p:extLst>
          </p:nvPr>
        </p:nvGraphicFramePr>
        <p:xfrm>
          <a:off x="2157466" y="1490183"/>
          <a:ext cx="2575685" cy="1381680"/>
        </p:xfrm>
        <a:graphic>
          <a:graphicData uri="http://schemas.openxmlformats.org/drawingml/2006/table">
            <a:tbl>
              <a:tblPr firstRow="1" bandRow="1"/>
              <a:tblGrid>
                <a:gridCol w="367955">
                  <a:extLst>
                    <a:ext uri="{9D8B030D-6E8A-4147-A177-3AD203B41FA5}">
                      <a16:colId xmlns:a16="http://schemas.microsoft.com/office/drawing/2014/main" val="3309849258"/>
                    </a:ext>
                  </a:extLst>
                </a:gridCol>
                <a:gridCol w="367955">
                  <a:extLst>
                    <a:ext uri="{9D8B030D-6E8A-4147-A177-3AD203B41FA5}">
                      <a16:colId xmlns:a16="http://schemas.microsoft.com/office/drawing/2014/main" val="542397100"/>
                    </a:ext>
                  </a:extLst>
                </a:gridCol>
                <a:gridCol w="367955">
                  <a:extLst>
                    <a:ext uri="{9D8B030D-6E8A-4147-A177-3AD203B41FA5}">
                      <a16:colId xmlns:a16="http://schemas.microsoft.com/office/drawing/2014/main" val="2507195038"/>
                    </a:ext>
                  </a:extLst>
                </a:gridCol>
                <a:gridCol w="367955">
                  <a:extLst>
                    <a:ext uri="{9D8B030D-6E8A-4147-A177-3AD203B41FA5}">
                      <a16:colId xmlns:a16="http://schemas.microsoft.com/office/drawing/2014/main" val="2088574073"/>
                    </a:ext>
                  </a:extLst>
                </a:gridCol>
                <a:gridCol w="367955">
                  <a:extLst>
                    <a:ext uri="{9D8B030D-6E8A-4147-A177-3AD203B41FA5}">
                      <a16:colId xmlns:a16="http://schemas.microsoft.com/office/drawing/2014/main" val="547346353"/>
                    </a:ext>
                  </a:extLst>
                </a:gridCol>
                <a:gridCol w="367955">
                  <a:extLst>
                    <a:ext uri="{9D8B030D-6E8A-4147-A177-3AD203B41FA5}">
                      <a16:colId xmlns:a16="http://schemas.microsoft.com/office/drawing/2014/main" val="1586107769"/>
                    </a:ext>
                  </a:extLst>
                </a:gridCol>
                <a:gridCol w="367955">
                  <a:extLst>
                    <a:ext uri="{9D8B030D-6E8A-4147-A177-3AD203B41FA5}">
                      <a16:colId xmlns:a16="http://schemas.microsoft.com/office/drawing/2014/main" val="588063231"/>
                    </a:ext>
                  </a:extLst>
                </a:gridCol>
              </a:tblGrid>
              <a:tr h="34542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790320"/>
                  </a:ext>
                </a:extLst>
              </a:tr>
              <a:tr h="34542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430940"/>
                  </a:ext>
                </a:extLst>
              </a:tr>
              <a:tr h="34542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523225"/>
                  </a:ext>
                </a:extLst>
              </a:tr>
              <a:tr h="34542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972185"/>
                  </a:ext>
                </a:extLst>
              </a:tr>
            </a:tbl>
          </a:graphicData>
        </a:graphic>
      </p:graphicFrame>
      <p:sp>
        <p:nvSpPr>
          <p:cNvPr id="36" name="矩形 35">
            <a:extLst>
              <a:ext uri="{FF2B5EF4-FFF2-40B4-BE49-F238E27FC236}">
                <a16:creationId xmlns:a16="http://schemas.microsoft.com/office/drawing/2014/main" id="{00816A28-51E8-5E29-22BE-588D7E3ABD7B}"/>
              </a:ext>
            </a:extLst>
          </p:cNvPr>
          <p:cNvSpPr/>
          <p:nvPr/>
        </p:nvSpPr>
        <p:spPr>
          <a:xfrm>
            <a:off x="2157466" y="1848329"/>
            <a:ext cx="2575685" cy="3191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连接符: 曲线 37">
            <a:extLst>
              <a:ext uri="{FF2B5EF4-FFF2-40B4-BE49-F238E27FC236}">
                <a16:creationId xmlns:a16="http://schemas.microsoft.com/office/drawing/2014/main" id="{EAAB7129-A33A-103B-13A8-80068F0EEFE0}"/>
              </a:ext>
            </a:extLst>
          </p:cNvPr>
          <p:cNvCxnSpPr/>
          <p:nvPr/>
        </p:nvCxnSpPr>
        <p:spPr>
          <a:xfrm rot="5400000">
            <a:off x="1170324" y="2377209"/>
            <a:ext cx="1358607" cy="549653"/>
          </a:xfrm>
          <a:prstGeom prst="curvedConnector3">
            <a:avLst>
              <a:gd name="adj1" fmla="val 104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oogle Shape;204;p24">
            <a:extLst>
              <a:ext uri="{FF2B5EF4-FFF2-40B4-BE49-F238E27FC236}">
                <a16:creationId xmlns:a16="http://schemas.microsoft.com/office/drawing/2014/main" id="{9A361B12-DACE-0B81-D741-C489262BBB00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5154225" y="2056531"/>
            <a:ext cx="1433054" cy="1802535"/>
          </a:xfrm>
          <a:prstGeom prst="straightConnector1">
            <a:avLst/>
          </a:prstGeom>
          <a:noFill/>
          <a:ln w="9525" cap="flat" cmpd="sng">
            <a:solidFill>
              <a:schemeClr val="accent6">
                <a:lumMod val="75000"/>
              </a:schemeClr>
            </a:solidFill>
            <a:prstDash val="sysDash"/>
            <a:miter lim="800000"/>
            <a:headEnd type="none" w="sm" len="sm"/>
            <a:tailEnd type="triangle" w="med" len="med"/>
          </a:ln>
        </p:spPr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74C2B566-5248-60B3-1C33-881C623938BA}"/>
              </a:ext>
            </a:extLst>
          </p:cNvPr>
          <p:cNvSpPr/>
          <p:nvPr/>
        </p:nvSpPr>
        <p:spPr>
          <a:xfrm>
            <a:off x="4953000" y="1457149"/>
            <a:ext cx="402451" cy="144774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29AF811E-A4B0-38B5-EBD5-AC2D763955A7}"/>
              </a:ext>
            </a:extLst>
          </p:cNvPr>
          <p:cNvSpPr/>
          <p:nvPr/>
        </p:nvSpPr>
        <p:spPr>
          <a:xfrm>
            <a:off x="4953000" y="1839964"/>
            <a:ext cx="402451" cy="3698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9" name="Google Shape;204;p24">
            <a:extLst>
              <a:ext uri="{FF2B5EF4-FFF2-40B4-BE49-F238E27FC236}">
                <a16:creationId xmlns:a16="http://schemas.microsoft.com/office/drawing/2014/main" id="{56DF69D4-E3C3-0034-7AC1-C2AFBCFFDB58}"/>
              </a:ext>
            </a:extLst>
          </p:cNvPr>
          <p:cNvCxnSpPr>
            <a:cxnSpLocks/>
          </p:cNvCxnSpPr>
          <p:nvPr/>
        </p:nvCxnSpPr>
        <p:spPr>
          <a:xfrm>
            <a:off x="5441983" y="2103427"/>
            <a:ext cx="699325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400E07F4-7E4D-3AC5-622D-92C3E168283B}"/>
              </a:ext>
            </a:extLst>
          </p:cNvPr>
          <p:cNvSpPr/>
          <p:nvPr/>
        </p:nvSpPr>
        <p:spPr>
          <a:xfrm>
            <a:off x="6227840" y="1738116"/>
            <a:ext cx="1281087" cy="6620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Defective set</a:t>
            </a:r>
            <a:endParaRPr lang="zh-CN" alt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5116BE-B5D4-ADF0-5BFF-E60A9EA47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Calculating the accuracy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4B18EFB-8455-2154-5120-EFF6D740C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51</a:t>
            </a:fld>
            <a:endParaRPr lang="en-US" dirty="0"/>
          </a:p>
        </p:txBody>
      </p:sp>
      <p:cxnSp>
        <p:nvCxnSpPr>
          <p:cNvPr id="6" name="Google Shape;204;p24">
            <a:extLst>
              <a:ext uri="{FF2B5EF4-FFF2-40B4-BE49-F238E27FC236}">
                <a16:creationId xmlns:a16="http://schemas.microsoft.com/office/drawing/2014/main" id="{E26BD54D-FEE9-0CEB-F94D-DA882FE81126}"/>
              </a:ext>
            </a:extLst>
          </p:cNvPr>
          <p:cNvCxnSpPr>
            <a:cxnSpLocks/>
          </p:cNvCxnSpPr>
          <p:nvPr/>
        </p:nvCxnSpPr>
        <p:spPr>
          <a:xfrm flipV="1">
            <a:off x="4006553" y="3183795"/>
            <a:ext cx="532075" cy="349827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8" name="Google Shape;204;p24">
            <a:extLst>
              <a:ext uri="{FF2B5EF4-FFF2-40B4-BE49-F238E27FC236}">
                <a16:creationId xmlns:a16="http://schemas.microsoft.com/office/drawing/2014/main" id="{98576B11-3BA3-4F1B-0076-045E31AF1C1A}"/>
              </a:ext>
            </a:extLst>
          </p:cNvPr>
          <p:cNvCxnSpPr>
            <a:cxnSpLocks/>
          </p:cNvCxnSpPr>
          <p:nvPr/>
        </p:nvCxnSpPr>
        <p:spPr>
          <a:xfrm>
            <a:off x="3926787" y="2417888"/>
            <a:ext cx="549709" cy="349827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" name="Google Shape;205;p24">
            <a:extLst>
              <a:ext uri="{FF2B5EF4-FFF2-40B4-BE49-F238E27FC236}">
                <a16:creationId xmlns:a16="http://schemas.microsoft.com/office/drawing/2014/main" id="{40E97928-AE6D-4BEC-762A-C60DAB734F06}"/>
              </a:ext>
            </a:extLst>
          </p:cNvPr>
          <p:cNvSpPr txBox="1"/>
          <p:nvPr/>
        </p:nvSpPr>
        <p:spPr>
          <a:xfrm>
            <a:off x="4695083" y="2767715"/>
            <a:ext cx="1019007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Accuracy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3C518842-96FB-FFB0-EC61-98805F14E783}"/>
              </a:ext>
            </a:extLst>
          </p:cNvPr>
          <p:cNvSpPr/>
          <p:nvPr/>
        </p:nvSpPr>
        <p:spPr>
          <a:xfrm>
            <a:off x="2645700" y="3202590"/>
            <a:ext cx="1281087" cy="6620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Decoded Defective set</a:t>
            </a:r>
            <a:endParaRPr lang="zh-CN" altLang="en-US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99840B1-56DC-CF86-66D2-69E48DB95775}"/>
              </a:ext>
            </a:extLst>
          </p:cNvPr>
          <p:cNvSpPr/>
          <p:nvPr/>
        </p:nvSpPr>
        <p:spPr>
          <a:xfrm>
            <a:off x="2619149" y="2075740"/>
            <a:ext cx="1281087" cy="6620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Actual Defective set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45079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A9F9F-99C3-BEBF-0C7E-4E31E2EE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direction to investigate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AAF57-646D-98FF-3B37-14859396A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Can we adopt the trained CNNs to work with any size of group?</a:t>
            </a:r>
          </a:p>
          <a:p>
            <a:r>
              <a:rPr lang="en-US" altLang="zh-CN" dirty="0"/>
              <a:t>Further investigate the performance of group testing algorithms on these settings.</a:t>
            </a:r>
            <a:endParaRPr lang="en-US" dirty="0"/>
          </a:p>
          <a:p>
            <a:r>
              <a:rPr lang="en-US" dirty="0"/>
              <a:t>To make real-world identification of firearm, the CNN should be trained on images from surveillance cameras rather than high resolution dataset like ImageNet. 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9664427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BEF180-7097-FD34-86B6-38DA55702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Thank you!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079C5D-2F20-85EC-B2DD-A831E8F8C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65738">
            <a:off x="466615" y="1714750"/>
            <a:ext cx="3690833" cy="27681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27015C9-CD68-58EF-A5BD-B4D46954C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88361">
            <a:off x="4672010" y="737298"/>
            <a:ext cx="3786309" cy="378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68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6322F-A425-D670-48D2-D5B227E79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53" y="-66251"/>
            <a:ext cx="7886700" cy="994172"/>
          </a:xfrm>
        </p:spPr>
        <p:txBody>
          <a:bodyPr/>
          <a:lstStyle/>
          <a:p>
            <a:r>
              <a:rPr kumimoji="0" lang="en-US" altLang="zh-CN" sz="2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Inference Time Bottleneck</a:t>
            </a:r>
            <a:endParaRPr lang="en-IL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E452C76-AD13-6527-0A2A-8754EAF34CDA}"/>
              </a:ext>
            </a:extLst>
          </p:cNvPr>
          <p:cNvSpPr/>
          <p:nvPr/>
        </p:nvSpPr>
        <p:spPr>
          <a:xfrm>
            <a:off x="140166" y="3866227"/>
            <a:ext cx="1545399" cy="566576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Standard CCTV frame rate is 30FPS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AFE2B09-56E6-F7FE-DA41-8EC03B06EF9C}"/>
              </a:ext>
            </a:extLst>
          </p:cNvPr>
          <p:cNvGrpSpPr/>
          <p:nvPr/>
        </p:nvGrpSpPr>
        <p:grpSpPr>
          <a:xfrm>
            <a:off x="140167" y="2263049"/>
            <a:ext cx="8952164" cy="1610210"/>
            <a:chOff x="186888" y="3017398"/>
            <a:chExt cx="11936219" cy="214694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44BBA05-3491-FAAE-876A-37EFC96CFF21}"/>
                </a:ext>
              </a:extLst>
            </p:cNvPr>
            <p:cNvSpPr/>
            <p:nvPr/>
          </p:nvSpPr>
          <p:spPr>
            <a:xfrm>
              <a:off x="186888" y="3894898"/>
              <a:ext cx="1207718" cy="61425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CCTV</a:t>
              </a:r>
              <a:endParaRPr lang="en-IL" sz="1050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9C1CE02-249F-86E5-38E6-33498D1260E5}"/>
                </a:ext>
              </a:extLst>
            </p:cNvPr>
            <p:cNvCxnSpPr>
              <a:cxnSpLocks/>
            </p:cNvCxnSpPr>
            <p:nvPr/>
          </p:nvCxnSpPr>
          <p:spPr>
            <a:xfrm>
              <a:off x="1543957" y="4209012"/>
              <a:ext cx="1476620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58DC8B5-9A5F-ABC5-C042-1E3F38CC8596}"/>
                </a:ext>
              </a:extLst>
            </p:cNvPr>
            <p:cNvGrpSpPr/>
            <p:nvPr/>
          </p:nvGrpSpPr>
          <p:grpSpPr>
            <a:xfrm>
              <a:off x="2358589" y="3017398"/>
              <a:ext cx="2893269" cy="2146947"/>
              <a:chOff x="6037789" y="3690182"/>
              <a:chExt cx="2893269" cy="2146947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27A197F-36B2-EB0E-82D5-EECA65EE28BC}"/>
                  </a:ext>
                </a:extLst>
              </p:cNvPr>
              <p:cNvSpPr/>
              <p:nvPr/>
            </p:nvSpPr>
            <p:spPr>
              <a:xfrm>
                <a:off x="6037789" y="3690182"/>
                <a:ext cx="1109761" cy="38666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B26DC13-5094-9627-75C0-188A230D8D1D}"/>
                  </a:ext>
                </a:extLst>
              </p:cNvPr>
              <p:cNvSpPr/>
              <p:nvPr/>
            </p:nvSpPr>
            <p:spPr>
              <a:xfrm>
                <a:off x="6144897" y="3774064"/>
                <a:ext cx="1109761" cy="38666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8DCF067-8A94-C440-8625-0EAD2B43F382}"/>
                  </a:ext>
                </a:extLst>
              </p:cNvPr>
              <p:cNvSpPr/>
              <p:nvPr/>
            </p:nvSpPr>
            <p:spPr>
              <a:xfrm>
                <a:off x="6297297" y="3926464"/>
                <a:ext cx="1109761" cy="38666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4D3A056-942F-AB5C-34A5-0EF079C67F14}"/>
                  </a:ext>
                </a:extLst>
              </p:cNvPr>
              <p:cNvSpPr/>
              <p:nvPr/>
            </p:nvSpPr>
            <p:spPr>
              <a:xfrm>
                <a:off x="6449697" y="4078864"/>
                <a:ext cx="1109761" cy="38666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D02250E-6021-D967-B911-B679D64A008D}"/>
                  </a:ext>
                </a:extLst>
              </p:cNvPr>
              <p:cNvSpPr/>
              <p:nvPr/>
            </p:nvSpPr>
            <p:spPr>
              <a:xfrm>
                <a:off x="6602097" y="4231264"/>
                <a:ext cx="1109761" cy="38666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B4211C1-1302-51EE-D33C-378AA7F6D98E}"/>
                  </a:ext>
                </a:extLst>
              </p:cNvPr>
              <p:cNvSpPr/>
              <p:nvPr/>
            </p:nvSpPr>
            <p:spPr>
              <a:xfrm>
                <a:off x="6754497" y="4383664"/>
                <a:ext cx="1109761" cy="38666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BA25C4D-1616-8C9D-3684-EBC76DDD4FFA}"/>
                  </a:ext>
                </a:extLst>
              </p:cNvPr>
              <p:cNvSpPr/>
              <p:nvPr/>
            </p:nvSpPr>
            <p:spPr>
              <a:xfrm>
                <a:off x="6906897" y="4536064"/>
                <a:ext cx="1109761" cy="38666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4E279F6-5A83-6757-B29C-78572B9FE5FD}"/>
                  </a:ext>
                </a:extLst>
              </p:cNvPr>
              <p:cNvSpPr/>
              <p:nvPr/>
            </p:nvSpPr>
            <p:spPr>
              <a:xfrm>
                <a:off x="7059297" y="4688464"/>
                <a:ext cx="1109761" cy="38666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75DF812-2677-C4AA-0ABE-37918327BA51}"/>
                  </a:ext>
                </a:extLst>
              </p:cNvPr>
              <p:cNvSpPr/>
              <p:nvPr/>
            </p:nvSpPr>
            <p:spPr>
              <a:xfrm>
                <a:off x="7211697" y="4840864"/>
                <a:ext cx="1109761" cy="38666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6C27D49-266D-CF62-41EB-90AB662432E2}"/>
                  </a:ext>
                </a:extLst>
              </p:cNvPr>
              <p:cNvSpPr/>
              <p:nvPr/>
            </p:nvSpPr>
            <p:spPr>
              <a:xfrm>
                <a:off x="7364097" y="4993264"/>
                <a:ext cx="1109761" cy="38666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728F275-E2A5-A01D-2E41-5179E784B0A4}"/>
                  </a:ext>
                </a:extLst>
              </p:cNvPr>
              <p:cNvSpPr/>
              <p:nvPr/>
            </p:nvSpPr>
            <p:spPr>
              <a:xfrm>
                <a:off x="7516497" y="5145664"/>
                <a:ext cx="1109761" cy="38666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497510C-3192-EE5E-A419-F58F41D133BB}"/>
                  </a:ext>
                </a:extLst>
              </p:cNvPr>
              <p:cNvSpPr/>
              <p:nvPr/>
            </p:nvSpPr>
            <p:spPr>
              <a:xfrm>
                <a:off x="7668897" y="5298064"/>
                <a:ext cx="1109761" cy="38666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DC99945-A7C9-01B5-384E-27D57873B3C6}"/>
                  </a:ext>
                </a:extLst>
              </p:cNvPr>
              <p:cNvSpPr/>
              <p:nvPr/>
            </p:nvSpPr>
            <p:spPr>
              <a:xfrm>
                <a:off x="7821297" y="5450464"/>
                <a:ext cx="1109761" cy="38666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E24E1DD-B57B-0F02-7A8D-232F3641DACD}"/>
                </a:ext>
              </a:extLst>
            </p:cNvPr>
            <p:cNvCxnSpPr>
              <a:cxnSpLocks/>
            </p:cNvCxnSpPr>
            <p:nvPr/>
          </p:nvCxnSpPr>
          <p:spPr>
            <a:xfrm>
              <a:off x="5051442" y="4168080"/>
              <a:ext cx="1476620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C2FC493-9F2D-74EF-D2F2-6E8B7CEE2A40}"/>
                </a:ext>
              </a:extLst>
            </p:cNvPr>
            <p:cNvSpPr/>
            <p:nvPr/>
          </p:nvSpPr>
          <p:spPr>
            <a:xfrm>
              <a:off x="6751125" y="3974746"/>
              <a:ext cx="1109761" cy="386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76F96ED-F46A-FCD8-F484-B31BE466F9B1}"/>
                </a:ext>
              </a:extLst>
            </p:cNvPr>
            <p:cNvCxnSpPr>
              <a:cxnSpLocks/>
            </p:cNvCxnSpPr>
            <p:nvPr/>
          </p:nvCxnSpPr>
          <p:spPr>
            <a:xfrm>
              <a:off x="10527844" y="4140210"/>
              <a:ext cx="442893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5B1D12E-7D17-EA53-5180-06C650BF5593}"/>
                </a:ext>
              </a:extLst>
            </p:cNvPr>
            <p:cNvSpPr txBox="1"/>
            <p:nvPr/>
          </p:nvSpPr>
          <p:spPr>
            <a:xfrm>
              <a:off x="10970738" y="3830829"/>
              <a:ext cx="1152369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Firearm?</a:t>
              </a:r>
            </a:p>
            <a:p>
              <a:r>
                <a:rPr lang="en-US" sz="1050" dirty="0"/>
                <a:t> (YES/NO)</a:t>
              </a:r>
              <a:endParaRPr lang="en-IL" sz="1050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936F359-173E-D0C6-8A9E-4874FA085E3E}"/>
                </a:ext>
              </a:extLst>
            </p:cNvPr>
            <p:cNvSpPr/>
            <p:nvPr/>
          </p:nvSpPr>
          <p:spPr>
            <a:xfrm>
              <a:off x="8622072" y="3605467"/>
              <a:ext cx="1810541" cy="112522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CNN</a:t>
              </a:r>
            </a:p>
            <a:p>
              <a:pPr algn="ctr"/>
              <a:r>
                <a:rPr lang="en-US" sz="1050" dirty="0"/>
                <a:t>Convolutional Neural Network </a:t>
              </a:r>
              <a:endParaRPr lang="en-IL" sz="1050" dirty="0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E122113-C638-863B-7F53-28824EC39158}"/>
                </a:ext>
              </a:extLst>
            </p:cNvPr>
            <p:cNvCxnSpPr>
              <a:cxnSpLocks/>
            </p:cNvCxnSpPr>
            <p:nvPr/>
          </p:nvCxnSpPr>
          <p:spPr>
            <a:xfrm>
              <a:off x="8083949" y="4168080"/>
              <a:ext cx="442893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84FC4DD-0C52-B3B9-B563-CDE961D72786}"/>
              </a:ext>
            </a:extLst>
          </p:cNvPr>
          <p:cNvCxnSpPr>
            <a:cxnSpLocks/>
          </p:cNvCxnSpPr>
          <p:nvPr/>
        </p:nvCxnSpPr>
        <p:spPr>
          <a:xfrm>
            <a:off x="1624680" y="4138560"/>
            <a:ext cx="1107465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37177DE1-C8AB-3D47-5030-C5064E930B48}"/>
                  </a:ext>
                </a:extLst>
              </p:cNvPr>
              <p:cNvSpPr/>
              <p:nvPr/>
            </p:nvSpPr>
            <p:spPr>
              <a:xfrm>
                <a:off x="2795895" y="3935259"/>
                <a:ext cx="2038435" cy="446468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ysClr val="windowText" lastClr="000000"/>
                    </a:solidFill>
                  </a:rPr>
                  <a:t>Frames for 1hour: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050" i="1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30×3600= </m:t>
                    </m:r>
                    <m:sSup>
                      <m:sSupPr>
                        <m:ctrlPr>
                          <a:rPr lang="en-US" sz="105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5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05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</m:sup>
                    </m:sSup>
                    <m:r>
                      <a:rPr lang="en-US" sz="1050" i="1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050" dirty="0">
                    <a:solidFill>
                      <a:sysClr val="windowText" lastClr="000000"/>
                    </a:solidFill>
                  </a:rPr>
                  <a:t>frames</a:t>
                </a:r>
              </a:p>
            </p:txBody>
          </p:sp>
        </mc:Choice>
        <mc:Fallback xmlns=""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37177DE1-C8AB-3D47-5030-C5064E930B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895" y="3935259"/>
                <a:ext cx="2038435" cy="44646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28575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DDB0B5A-1F50-A747-A99D-9F9EDCB6B2BD}"/>
              </a:ext>
            </a:extLst>
          </p:cNvPr>
          <p:cNvCxnSpPr>
            <a:cxnSpLocks/>
          </p:cNvCxnSpPr>
          <p:nvPr/>
        </p:nvCxnSpPr>
        <p:spPr>
          <a:xfrm>
            <a:off x="5115013" y="3687350"/>
            <a:ext cx="3806426" cy="0"/>
          </a:xfrm>
          <a:prstGeom prst="line">
            <a:avLst/>
          </a:prstGeom>
          <a:ln w="190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2386234-BAD6-FB78-C6D9-53DB22967068}"/>
              </a:ext>
            </a:extLst>
          </p:cNvPr>
          <p:cNvSpPr/>
          <p:nvPr/>
        </p:nvSpPr>
        <p:spPr>
          <a:xfrm>
            <a:off x="5070001" y="3788726"/>
            <a:ext cx="1683509" cy="623846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Inference GPU time: 100s for a single 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3D7A1ADD-DDFA-B6E5-2587-50AC53CB80EF}"/>
                  </a:ext>
                </a:extLst>
              </p:cNvPr>
              <p:cNvSpPr/>
              <p:nvPr/>
            </p:nvSpPr>
            <p:spPr>
              <a:xfrm>
                <a:off x="6953240" y="3800500"/>
                <a:ext cx="1885286" cy="551846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105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5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05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</m:sup>
                    </m:sSup>
                    <m:r>
                      <a:rPr lang="en-US" sz="1050" i="1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×100≥</m:t>
                    </m:r>
                    <m:sSup>
                      <m:sSupPr>
                        <m:ctrlPr>
                          <a:rPr lang="en-US" sz="105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5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05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</m:sup>
                    </m:sSup>
                    <m:r>
                      <a:rPr lang="en-US" sz="1050" i="1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105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5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05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1050" i="1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05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5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05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</m:oMath>
                </a14:m>
                <a:r>
                  <a:rPr lang="en-US" sz="1050" dirty="0">
                    <a:solidFill>
                      <a:sysClr val="windowText" lastClr="000000"/>
                    </a:solidFill>
                  </a:rPr>
                  <a:t>  seconds</a:t>
                </a:r>
              </a:p>
            </p:txBody>
          </p:sp>
        </mc:Choice>
        <mc:Fallback xmlns=""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3D7A1ADD-DDFA-B6E5-2587-50AC53CB8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240" y="3800500"/>
                <a:ext cx="1885286" cy="55184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8575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4149E3B5-4BCD-4949-CF7A-D72FC507532B}"/>
              </a:ext>
            </a:extLst>
          </p:cNvPr>
          <p:cNvSpPr/>
          <p:nvPr/>
        </p:nvSpPr>
        <p:spPr>
          <a:xfrm>
            <a:off x="8419493" y="3849909"/>
            <a:ext cx="400609" cy="2724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sp>
        <p:nvSpPr>
          <p:cNvPr id="40" name="Speech Bubble: Rectangle with Corners Rounded 39">
            <a:extLst>
              <a:ext uri="{FF2B5EF4-FFF2-40B4-BE49-F238E27FC236}">
                <a16:creationId xmlns:a16="http://schemas.microsoft.com/office/drawing/2014/main" id="{79D72E00-23AE-6974-3989-53C3EEDBD6F1}"/>
              </a:ext>
            </a:extLst>
          </p:cNvPr>
          <p:cNvSpPr/>
          <p:nvPr/>
        </p:nvSpPr>
        <p:spPr>
          <a:xfrm>
            <a:off x="6124022" y="4501587"/>
            <a:ext cx="1658436" cy="497909"/>
          </a:xfrm>
          <a:prstGeom prst="wedgeRoundRectCallout">
            <a:avLst>
              <a:gd name="adj1" fmla="val 94614"/>
              <a:gd name="adj2" fmla="val -11194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~85days</a:t>
            </a:r>
          </a:p>
        </p:txBody>
      </p:sp>
      <p:sp>
        <p:nvSpPr>
          <p:cNvPr id="3" name="Google Shape;184;p21">
            <a:extLst>
              <a:ext uri="{FF2B5EF4-FFF2-40B4-BE49-F238E27FC236}">
                <a16:creationId xmlns:a16="http://schemas.microsoft.com/office/drawing/2014/main" id="{224E8282-4D40-1D4B-03BE-AD035869D1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853" y="814108"/>
            <a:ext cx="8520600" cy="740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 dirty="0">
                <a:solidFill>
                  <a:schemeClr val="dk1"/>
                </a:solidFill>
              </a:rPr>
              <a:t>Issue: High inference time. Not suitable for real-time CCTV analysis.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 dirty="0">
                <a:solidFill>
                  <a:schemeClr val="dk1"/>
                </a:solidFill>
              </a:rPr>
              <a:t>Millions of frames = Significant delay.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413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2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>
            <a:spLocks noGrp="1"/>
          </p:cNvSpPr>
          <p:nvPr>
            <p:ph type="title"/>
          </p:nvPr>
        </p:nvSpPr>
        <p:spPr>
          <a:xfrm>
            <a:off x="475112" y="20727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CN" dirty="0"/>
              <a:t>Solution : Group testing</a:t>
            </a:r>
            <a:endParaRPr dirty="0"/>
          </a:p>
        </p:txBody>
      </p:sp>
      <p:grpSp>
        <p:nvGrpSpPr>
          <p:cNvPr id="203" name="Google Shape;203;p24"/>
          <p:cNvGrpSpPr/>
          <p:nvPr/>
        </p:nvGrpSpPr>
        <p:grpSpPr>
          <a:xfrm>
            <a:off x="1732454" y="1166343"/>
            <a:ext cx="5607422" cy="1208867"/>
            <a:chOff x="689146" y="1744640"/>
            <a:chExt cx="10628170" cy="2053800"/>
          </a:xfrm>
        </p:grpSpPr>
        <p:cxnSp>
          <p:nvCxnSpPr>
            <p:cNvPr id="204" name="Google Shape;204;p24"/>
            <p:cNvCxnSpPr/>
            <p:nvPr/>
          </p:nvCxnSpPr>
          <p:spPr>
            <a:xfrm>
              <a:off x="8252001" y="2771486"/>
              <a:ext cx="1008300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05" name="Google Shape;205;p24"/>
            <p:cNvSpPr txBox="1"/>
            <p:nvPr/>
          </p:nvSpPr>
          <p:spPr>
            <a:xfrm>
              <a:off x="9385916" y="2601123"/>
              <a:ext cx="1931400" cy="84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Firearm? (YES/NO)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3873482" y="1744640"/>
              <a:ext cx="4122000" cy="2053800"/>
            </a:xfrm>
            <a:prstGeom prst="rect">
              <a:avLst/>
            </a:prstGeom>
            <a:solidFill>
              <a:srgbClr val="3F3F3F"/>
            </a:solidFill>
            <a:ln w="12700" cap="flat" cmpd="sng">
              <a:solidFill>
                <a:srgbClr val="2F491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CNN</a:t>
              </a:r>
              <a:endParaRPr sz="1100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Convolutional Neural Network </a:t>
              </a:r>
              <a:endParaRPr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7" name="Google Shape;207;p24"/>
            <p:cNvCxnSpPr/>
            <p:nvPr/>
          </p:nvCxnSpPr>
          <p:spPr>
            <a:xfrm>
              <a:off x="2828743" y="2614547"/>
              <a:ext cx="1008300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08" name="Google Shape;208;p24"/>
            <p:cNvSpPr/>
            <p:nvPr/>
          </p:nvSpPr>
          <p:spPr>
            <a:xfrm>
              <a:off x="689146" y="1914499"/>
              <a:ext cx="2041500" cy="12381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09" name="Google Shape;209;p24"/>
          <p:cNvCxnSpPr/>
          <p:nvPr/>
        </p:nvCxnSpPr>
        <p:spPr>
          <a:xfrm>
            <a:off x="5758258" y="4096323"/>
            <a:ext cx="531900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10" name="Google Shape;210;p24"/>
          <p:cNvSpPr/>
          <p:nvPr/>
        </p:nvSpPr>
        <p:spPr>
          <a:xfrm>
            <a:off x="3448481" y="3491935"/>
            <a:ext cx="2174700" cy="1208700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2F491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CNN</a:t>
            </a:r>
            <a:endParaRPr sz="11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Convolutional Neural Network </a:t>
            </a:r>
            <a:endParaRPr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1" name="Google Shape;211;p24"/>
          <p:cNvCxnSpPr/>
          <p:nvPr/>
        </p:nvCxnSpPr>
        <p:spPr>
          <a:xfrm>
            <a:off x="2687521" y="4120922"/>
            <a:ext cx="531900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212" name="Google Shape;212;p24"/>
          <p:cNvGrpSpPr/>
          <p:nvPr/>
        </p:nvGrpSpPr>
        <p:grpSpPr>
          <a:xfrm>
            <a:off x="775790" y="3491935"/>
            <a:ext cx="1648350" cy="1300275"/>
            <a:chOff x="1034386" y="4655913"/>
            <a:chExt cx="2197800" cy="1733700"/>
          </a:xfrm>
        </p:grpSpPr>
        <p:sp>
          <p:nvSpPr>
            <p:cNvPr id="213" name="Google Shape;213;p24"/>
            <p:cNvSpPr/>
            <p:nvPr/>
          </p:nvSpPr>
          <p:spPr>
            <a:xfrm>
              <a:off x="1034386" y="46559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1186786" y="48083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1339186" y="49607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1491586" y="51131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1643986" y="52655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1796386" y="54179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9" name="Google Shape;219;p24"/>
          <p:cNvSpPr/>
          <p:nvPr/>
        </p:nvSpPr>
        <p:spPr>
          <a:xfrm>
            <a:off x="6320163" y="3657304"/>
            <a:ext cx="2518500" cy="810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12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Yes: </a:t>
            </a: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least one frame includes firearm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No: </a:t>
            </a: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Firearm clean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0" name="Google Shape;220;p24"/>
          <p:cNvCxnSpPr/>
          <p:nvPr/>
        </p:nvCxnSpPr>
        <p:spPr>
          <a:xfrm>
            <a:off x="0" y="2488069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1" name="Google Shape;221;p24"/>
          <p:cNvSpPr/>
          <p:nvPr/>
        </p:nvSpPr>
        <p:spPr>
          <a:xfrm>
            <a:off x="170690" y="2771774"/>
            <a:ext cx="2744400" cy="5100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Suppose that we can enhance the CNN such that:</a:t>
            </a:r>
            <a:endParaRPr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4"/>
          <p:cNvSpPr/>
          <p:nvPr/>
        </p:nvSpPr>
        <p:spPr>
          <a:xfrm>
            <a:off x="4727494" y="2619128"/>
            <a:ext cx="2611500" cy="569400"/>
          </a:xfrm>
          <a:prstGeom prst="wedgeRoundRectCallout">
            <a:avLst>
              <a:gd name="adj1" fmla="val -133571"/>
              <a:gd name="adj2" fmla="val 30684"/>
              <a:gd name="adj3" fmla="val 16667"/>
            </a:avLst>
          </a:prstGeom>
          <a:solidFill>
            <a:schemeClr val="accent5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Due to the work of: </a:t>
            </a:r>
            <a:endParaRPr sz="11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0" i="0" u="sng" strike="noStrike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Weixin Liang</a:t>
            </a:r>
            <a:r>
              <a:rPr lang="zh-CN" sz="1400" b="0" i="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, </a:t>
            </a:r>
            <a:r>
              <a:rPr lang="zh-CN" sz="1400" b="0" i="0" u="sng" strike="noStrike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James Zou</a:t>
            </a:r>
            <a:endParaRPr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>
            <a:spLocks noGrp="1"/>
          </p:cNvSpPr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CN" dirty="0"/>
              <a:t>Solution : Group testing (cont.)</a:t>
            </a:r>
            <a:endParaRPr dirty="0"/>
          </a:p>
        </p:txBody>
      </p:sp>
      <p:grpSp>
        <p:nvGrpSpPr>
          <p:cNvPr id="228" name="Google Shape;228;p25"/>
          <p:cNvGrpSpPr/>
          <p:nvPr/>
        </p:nvGrpSpPr>
        <p:grpSpPr>
          <a:xfrm>
            <a:off x="1056590" y="1413507"/>
            <a:ext cx="6326368" cy="1045941"/>
            <a:chOff x="1034386" y="4655913"/>
            <a:chExt cx="9694098" cy="1733700"/>
          </a:xfrm>
        </p:grpSpPr>
        <p:cxnSp>
          <p:nvCxnSpPr>
            <p:cNvPr id="229" name="Google Shape;229;p25"/>
            <p:cNvCxnSpPr/>
            <p:nvPr/>
          </p:nvCxnSpPr>
          <p:spPr>
            <a:xfrm>
              <a:off x="7677677" y="5461764"/>
              <a:ext cx="709200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30" name="Google Shape;230;p25"/>
            <p:cNvSpPr/>
            <p:nvPr/>
          </p:nvSpPr>
          <p:spPr>
            <a:xfrm>
              <a:off x="4597974" y="4655913"/>
              <a:ext cx="2899500" cy="1611600"/>
            </a:xfrm>
            <a:prstGeom prst="rect">
              <a:avLst/>
            </a:prstGeom>
            <a:solidFill>
              <a:srgbClr val="3F3F3F"/>
            </a:solidFill>
            <a:ln w="12700" cap="flat" cmpd="sng">
              <a:solidFill>
                <a:srgbClr val="2F491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CNN</a:t>
              </a:r>
              <a:endParaRPr sz="1100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Convolutional Neural Network </a:t>
              </a:r>
              <a:endParaRPr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1" name="Google Shape;231;p25"/>
            <p:cNvCxnSpPr/>
            <p:nvPr/>
          </p:nvCxnSpPr>
          <p:spPr>
            <a:xfrm>
              <a:off x="3583361" y="5494562"/>
              <a:ext cx="709200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grpSp>
          <p:nvGrpSpPr>
            <p:cNvPr id="232" name="Google Shape;232;p25"/>
            <p:cNvGrpSpPr/>
            <p:nvPr/>
          </p:nvGrpSpPr>
          <p:grpSpPr>
            <a:xfrm>
              <a:off x="1034386" y="4655913"/>
              <a:ext cx="2197800" cy="1733700"/>
              <a:chOff x="1034386" y="4655913"/>
              <a:chExt cx="2197800" cy="1733700"/>
            </a:xfrm>
          </p:grpSpPr>
          <p:sp>
            <p:nvSpPr>
              <p:cNvPr id="233" name="Google Shape;233;p25"/>
              <p:cNvSpPr/>
              <p:nvPr/>
            </p:nvSpPr>
            <p:spPr>
              <a:xfrm>
                <a:off x="1034386" y="4655913"/>
                <a:ext cx="1435800" cy="971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</a:t>
                </a:r>
                <a:endParaRPr sz="14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25"/>
              <p:cNvSpPr/>
              <p:nvPr/>
            </p:nvSpPr>
            <p:spPr>
              <a:xfrm>
                <a:off x="1186786" y="4808313"/>
                <a:ext cx="1435800" cy="971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</a:t>
                </a:r>
                <a:endParaRPr sz="14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1339186" y="4960713"/>
                <a:ext cx="1435800" cy="971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</a:t>
                </a:r>
                <a:endParaRPr sz="14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25"/>
              <p:cNvSpPr/>
              <p:nvPr/>
            </p:nvSpPr>
            <p:spPr>
              <a:xfrm>
                <a:off x="1491586" y="5113113"/>
                <a:ext cx="1435800" cy="971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</a:t>
                </a:r>
                <a:endParaRPr sz="14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25"/>
              <p:cNvSpPr/>
              <p:nvPr/>
            </p:nvSpPr>
            <p:spPr>
              <a:xfrm>
                <a:off x="1643986" y="5265513"/>
                <a:ext cx="1435800" cy="971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</a:t>
                </a:r>
                <a:endParaRPr sz="14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25"/>
              <p:cNvSpPr/>
              <p:nvPr/>
            </p:nvSpPr>
            <p:spPr>
              <a:xfrm>
                <a:off x="1796386" y="5417913"/>
                <a:ext cx="1435800" cy="971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</a:t>
                </a:r>
                <a:endParaRPr sz="14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9" name="Google Shape;239;p25"/>
            <p:cNvSpPr/>
            <p:nvPr/>
          </p:nvSpPr>
          <p:spPr>
            <a:xfrm>
              <a:off x="8426884" y="4876404"/>
              <a:ext cx="2301600" cy="1513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Yes: </a:t>
              </a:r>
              <a:r>
                <a:rPr lang="zh-C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at least one firearm frame</a:t>
              </a:r>
              <a:endParaRPr sz="1100"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No: </a:t>
              </a:r>
              <a:r>
                <a:rPr lang="zh-C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Firearm clean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0" name="Google Shape;240;p25"/>
          <p:cNvSpPr/>
          <p:nvPr/>
        </p:nvSpPr>
        <p:spPr>
          <a:xfrm>
            <a:off x="987218" y="2817669"/>
            <a:ext cx="3309000" cy="808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we choose the frames in each group, so we can actually determine the desired ones ????</a:t>
            </a:r>
            <a:endParaRPr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5"/>
          <p:cNvSpPr/>
          <p:nvPr/>
        </p:nvSpPr>
        <p:spPr>
          <a:xfrm>
            <a:off x="5116455" y="2805941"/>
            <a:ext cx="2611500" cy="569400"/>
          </a:xfrm>
          <a:prstGeom prst="wedgeRoundRectCallout">
            <a:avLst>
              <a:gd name="adj1" fmla="val -91242"/>
              <a:gd name="adj2" fmla="val 57655"/>
              <a:gd name="adj3" fmla="val 16667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12" scaled="0"/>
          </a:gra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Due to the work of: Bshouty &amp; Haddad-Zaknoon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8"/>
          <p:cNvSpPr txBox="1">
            <a:spLocks noGrp="1"/>
          </p:cNvSpPr>
          <p:nvPr>
            <p:ph type="title"/>
          </p:nvPr>
        </p:nvSpPr>
        <p:spPr>
          <a:xfrm>
            <a:off x="231169" y="13409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CN"/>
              <a:t>Let’s take a deeper look… </a:t>
            </a:r>
            <a:endParaRPr/>
          </a:p>
        </p:txBody>
      </p:sp>
      <p:sp>
        <p:nvSpPr>
          <p:cNvPr id="302" name="Google Shape;302;p28"/>
          <p:cNvSpPr/>
          <p:nvPr/>
        </p:nvSpPr>
        <p:spPr>
          <a:xfrm>
            <a:off x="277637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28"/>
          <p:cNvSpPr/>
          <p:nvPr/>
        </p:nvSpPr>
        <p:spPr>
          <a:xfrm>
            <a:off x="592659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8"/>
          <p:cNvSpPr/>
          <p:nvPr/>
        </p:nvSpPr>
        <p:spPr>
          <a:xfrm>
            <a:off x="913258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8"/>
          <p:cNvSpPr/>
          <p:nvPr/>
        </p:nvSpPr>
        <p:spPr>
          <a:xfrm>
            <a:off x="1228280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28"/>
          <p:cNvSpPr/>
          <p:nvPr/>
        </p:nvSpPr>
        <p:spPr>
          <a:xfrm>
            <a:off x="1568390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8"/>
          <p:cNvSpPr/>
          <p:nvPr/>
        </p:nvSpPr>
        <p:spPr>
          <a:xfrm>
            <a:off x="1883413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28"/>
          <p:cNvSpPr/>
          <p:nvPr/>
        </p:nvSpPr>
        <p:spPr>
          <a:xfrm>
            <a:off x="2204012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8"/>
          <p:cNvSpPr/>
          <p:nvPr/>
        </p:nvSpPr>
        <p:spPr>
          <a:xfrm>
            <a:off x="2519034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8"/>
          <p:cNvSpPr/>
          <p:nvPr/>
        </p:nvSpPr>
        <p:spPr>
          <a:xfrm>
            <a:off x="2889809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28"/>
          <p:cNvSpPr/>
          <p:nvPr/>
        </p:nvSpPr>
        <p:spPr>
          <a:xfrm>
            <a:off x="3204832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28"/>
          <p:cNvSpPr/>
          <p:nvPr/>
        </p:nvSpPr>
        <p:spPr>
          <a:xfrm>
            <a:off x="3525431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28"/>
          <p:cNvSpPr/>
          <p:nvPr/>
        </p:nvSpPr>
        <p:spPr>
          <a:xfrm>
            <a:off x="3840453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28"/>
          <p:cNvSpPr/>
          <p:nvPr/>
        </p:nvSpPr>
        <p:spPr>
          <a:xfrm>
            <a:off x="4180563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28"/>
          <p:cNvSpPr/>
          <p:nvPr/>
        </p:nvSpPr>
        <p:spPr>
          <a:xfrm>
            <a:off x="4495586" y="3723650"/>
            <a:ext cx="200700" cy="212100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28"/>
          <p:cNvSpPr/>
          <p:nvPr/>
        </p:nvSpPr>
        <p:spPr>
          <a:xfrm>
            <a:off x="4823973" y="3723650"/>
            <a:ext cx="200700" cy="212100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28"/>
          <p:cNvSpPr/>
          <p:nvPr/>
        </p:nvSpPr>
        <p:spPr>
          <a:xfrm>
            <a:off x="5429497" y="3723650"/>
            <a:ext cx="200700" cy="212100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28"/>
          <p:cNvSpPr/>
          <p:nvPr/>
        </p:nvSpPr>
        <p:spPr>
          <a:xfrm>
            <a:off x="5744519" y="3723650"/>
            <a:ext cx="200700" cy="212100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28"/>
          <p:cNvSpPr/>
          <p:nvPr/>
        </p:nvSpPr>
        <p:spPr>
          <a:xfrm>
            <a:off x="6065118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8"/>
          <p:cNvSpPr/>
          <p:nvPr/>
        </p:nvSpPr>
        <p:spPr>
          <a:xfrm>
            <a:off x="6380141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28"/>
          <p:cNvSpPr/>
          <p:nvPr/>
        </p:nvSpPr>
        <p:spPr>
          <a:xfrm>
            <a:off x="6750916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8"/>
          <p:cNvSpPr/>
          <p:nvPr/>
        </p:nvSpPr>
        <p:spPr>
          <a:xfrm>
            <a:off x="7065938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8"/>
          <p:cNvSpPr/>
          <p:nvPr/>
        </p:nvSpPr>
        <p:spPr>
          <a:xfrm>
            <a:off x="7386537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8"/>
          <p:cNvSpPr/>
          <p:nvPr/>
        </p:nvSpPr>
        <p:spPr>
          <a:xfrm>
            <a:off x="7701560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8"/>
          <p:cNvSpPr/>
          <p:nvPr/>
        </p:nvSpPr>
        <p:spPr>
          <a:xfrm>
            <a:off x="8041670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8"/>
          <p:cNvSpPr/>
          <p:nvPr/>
        </p:nvSpPr>
        <p:spPr>
          <a:xfrm>
            <a:off x="8356692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8"/>
          <p:cNvSpPr/>
          <p:nvPr/>
        </p:nvSpPr>
        <p:spPr>
          <a:xfrm>
            <a:off x="8677291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8" name="Google Shape;328;p28"/>
          <p:cNvCxnSpPr/>
          <p:nvPr/>
        </p:nvCxnSpPr>
        <p:spPr>
          <a:xfrm>
            <a:off x="234461" y="4062047"/>
            <a:ext cx="869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29" name="Google Shape;329;p28"/>
          <p:cNvSpPr txBox="1"/>
          <p:nvPr/>
        </p:nvSpPr>
        <p:spPr>
          <a:xfrm>
            <a:off x="153657" y="4004144"/>
            <a:ext cx="566302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3:00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8"/>
          <p:cNvSpPr txBox="1"/>
          <p:nvPr/>
        </p:nvSpPr>
        <p:spPr>
          <a:xfrm>
            <a:off x="8557415" y="4084740"/>
            <a:ext cx="566302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4:00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8"/>
          <p:cNvSpPr/>
          <p:nvPr/>
        </p:nvSpPr>
        <p:spPr>
          <a:xfrm>
            <a:off x="5136783" y="3723650"/>
            <a:ext cx="200700" cy="212100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8"/>
          <p:cNvSpPr/>
          <p:nvPr/>
        </p:nvSpPr>
        <p:spPr>
          <a:xfrm>
            <a:off x="4815110" y="3715285"/>
            <a:ext cx="200700" cy="212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8"/>
          <p:cNvSpPr/>
          <p:nvPr/>
        </p:nvSpPr>
        <p:spPr>
          <a:xfrm rot="5400000">
            <a:off x="5144392" y="2818985"/>
            <a:ext cx="156300" cy="1445400"/>
          </a:xfrm>
          <a:prstGeom prst="leftBrace">
            <a:avLst>
              <a:gd name="adj1" fmla="val 60803"/>
              <a:gd name="adj2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8"/>
          <p:cNvSpPr/>
          <p:nvPr/>
        </p:nvSpPr>
        <p:spPr>
          <a:xfrm>
            <a:off x="5292969" y="2842852"/>
            <a:ext cx="2408700" cy="438000"/>
          </a:xfrm>
          <a:prstGeom prst="wedgeRoundRectCallout">
            <a:avLst>
              <a:gd name="adj1" fmla="val -51841"/>
              <a:gd name="adj2" fmla="val 77453"/>
              <a:gd name="adj3" fmla="val 16667"/>
            </a:avLst>
          </a:prstGeom>
          <a:solidFill>
            <a:schemeClr val="accent4">
              <a:alpha val="498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need to determine this time frame within the video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8"/>
          <p:cNvSpPr/>
          <p:nvPr/>
        </p:nvSpPr>
        <p:spPr>
          <a:xfrm>
            <a:off x="5580040" y="4097507"/>
            <a:ext cx="2537700" cy="618900"/>
          </a:xfrm>
          <a:prstGeom prst="wedgeRoundRectCallout">
            <a:avLst>
              <a:gd name="adj1" fmla="val -75976"/>
              <a:gd name="adj2" fmla="val -68807"/>
              <a:gd name="adj3" fmla="val 16667"/>
            </a:avLst>
          </a:prstGeom>
          <a:solidFill>
            <a:schemeClr val="accent4">
              <a:alpha val="498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is enough to find a single frame that captured the event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8"/>
          <p:cNvSpPr/>
          <p:nvPr/>
        </p:nvSpPr>
        <p:spPr>
          <a:xfrm>
            <a:off x="300224" y="1056142"/>
            <a:ext cx="4318200" cy="1558200"/>
          </a:xfrm>
          <a:prstGeom prst="roundRect">
            <a:avLst>
              <a:gd name="adj" fmla="val 16667"/>
            </a:avLst>
          </a:prstGeom>
          <a:solidFill>
            <a:schemeClr val="accent3">
              <a:alpha val="498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Assume that we have reduced the number frames.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zh-C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choosing frames uniformly at random or ..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zh-C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Making some kind of average on images (for example pixel based average)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order the chosen frames according to their original timeline.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8"/>
          <p:cNvSpPr/>
          <p:nvPr/>
        </p:nvSpPr>
        <p:spPr>
          <a:xfrm>
            <a:off x="4792483" y="1084583"/>
            <a:ext cx="4140600" cy="1487400"/>
          </a:xfrm>
          <a:prstGeom prst="roundRect">
            <a:avLst>
              <a:gd name="adj" fmla="val 16667"/>
            </a:avLst>
          </a:prstGeom>
          <a:solidFill>
            <a:schemeClr val="accent1">
              <a:alpha val="498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blue frames are ones that capture the abnormal event.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are consecutive, because we ordered the chosen frame according to their time.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1008</TotalTime>
  <Words>3089</Words>
  <Application>Microsoft Office PowerPoint</Application>
  <PresentationFormat>全屏显示(16:9)</PresentationFormat>
  <Paragraphs>706</Paragraphs>
  <Slides>53</Slides>
  <Notes>15</Notes>
  <HiddenSlides>1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53</vt:i4>
      </vt:variant>
    </vt:vector>
  </HeadingPairs>
  <TitlesOfParts>
    <vt:vector size="66" baseType="lpstr">
      <vt:lpstr>Cambria Math</vt:lpstr>
      <vt:lpstr>Tenorite</vt:lpstr>
      <vt:lpstr>Arial</vt:lpstr>
      <vt:lpstr>Times New Roman</vt:lpstr>
      <vt:lpstr>Lato</vt:lpstr>
      <vt:lpstr>Calibri</vt:lpstr>
      <vt:lpstr>Merriweather Sans</vt:lpstr>
      <vt:lpstr>Calibri Light</vt:lpstr>
      <vt:lpstr>ui-monospace</vt:lpstr>
      <vt:lpstr>Abadi</vt:lpstr>
      <vt:lpstr>Simple Light</vt:lpstr>
      <vt:lpstr>Office Theme</vt:lpstr>
      <vt:lpstr>1_Office Theme</vt:lpstr>
      <vt:lpstr>Accelerating Abnormal-Behavior Detection  in Surveillance Video via  Deep Neural Networks &amp;Group Testing Methods </vt:lpstr>
      <vt:lpstr>Motivation: The Firearm Detection Problem in CCTV</vt:lpstr>
      <vt:lpstr>Motivation</vt:lpstr>
      <vt:lpstr>Motivation</vt:lpstr>
      <vt:lpstr>Naive Solution</vt:lpstr>
      <vt:lpstr>Inference Time Bottleneck</vt:lpstr>
      <vt:lpstr>Solution : Group testing</vt:lpstr>
      <vt:lpstr>Solution : Group testing (cont.)</vt:lpstr>
      <vt:lpstr>Let’s take a deeper look… </vt:lpstr>
      <vt:lpstr>What is Group testing?</vt:lpstr>
      <vt:lpstr>What is Group Testing?</vt:lpstr>
      <vt:lpstr>Example : The king and the wine riddle</vt:lpstr>
      <vt:lpstr>PowerPoint 演示文稿</vt:lpstr>
      <vt:lpstr>Example : The king and the wine riddle</vt:lpstr>
      <vt:lpstr>PowerPoint 演示文稿</vt:lpstr>
      <vt:lpstr>PowerPoint 演示文稿</vt:lpstr>
      <vt:lpstr>So far …</vt:lpstr>
      <vt:lpstr>PowerPoint 演示文稿</vt:lpstr>
      <vt:lpstr>(n,I)-Disjunct Matrix</vt:lpstr>
      <vt:lpstr>Random vs. Deterministic Non adaptive Algorithms for GT</vt:lpstr>
      <vt:lpstr>Pool Design Models: RID</vt:lpstr>
      <vt:lpstr>Pool Design Models: RrSD</vt:lpstr>
      <vt:lpstr>Pool Design Models: RsSD</vt:lpstr>
      <vt:lpstr>Pool Design Models: UTDq</vt:lpstr>
      <vt:lpstr>Recall the Function of Neural Network (NN)</vt:lpstr>
      <vt:lpstr>The Structure of Convolution Neural Network(CNN)</vt:lpstr>
      <vt:lpstr>Activation Function:</vt:lpstr>
      <vt:lpstr>Convolution:</vt:lpstr>
      <vt:lpstr>Example:</vt:lpstr>
      <vt:lpstr>Pooling:</vt:lpstr>
      <vt:lpstr>Flatening:</vt:lpstr>
      <vt:lpstr>Fully connected NN:</vt:lpstr>
      <vt:lpstr>Baseline : Individual Test</vt:lpstr>
      <vt:lpstr>Applying Group Test to CNN</vt:lpstr>
      <vt:lpstr>Design1: Pixel Merge (Mixup)</vt:lpstr>
      <vt:lpstr>GT and CNN marriage</vt:lpstr>
      <vt:lpstr>Design2: Feature Merge</vt:lpstr>
      <vt:lpstr>Design3: Tree Merge (Powerful)</vt:lpstr>
      <vt:lpstr>Our Work in a nutshell.. </vt:lpstr>
      <vt:lpstr>Methods</vt:lpstr>
      <vt:lpstr>GT in the original work: 2-round group testing</vt:lpstr>
      <vt:lpstr>GT in the original work: Multi-round group testing</vt:lpstr>
      <vt:lpstr>GT in the original work: Non-adaptive GT (deterministic)</vt:lpstr>
      <vt:lpstr>Implementing RrSD/RsSD models: Creating the matrix </vt:lpstr>
      <vt:lpstr>Implementing RrSD model: Creating the wrapper function</vt:lpstr>
      <vt:lpstr>Performance of the models on the trained model </vt:lpstr>
      <vt:lpstr>Building Simulator</vt:lpstr>
      <vt:lpstr>Why We Need This</vt:lpstr>
      <vt:lpstr>What We Do</vt:lpstr>
      <vt:lpstr>How the Simulator Works</vt:lpstr>
      <vt:lpstr>Calculating the accuracy</vt:lpstr>
      <vt:lpstr>Further direction to investigate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Accelerating Abnormal-Behavior Detection in Surveillance Video via  Deep Neural Networks &amp; Group Testing Methods</dc:title>
  <dc:creator>JACK</dc:creator>
  <cp:lastModifiedBy>Jack Tang</cp:lastModifiedBy>
  <cp:revision>24</cp:revision>
  <dcterms:modified xsi:type="dcterms:W3CDTF">2023-09-05T21:51:12Z</dcterms:modified>
</cp:coreProperties>
</file>